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0"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91" r:id="rId34"/>
    <p:sldId id="288" r:id="rId35"/>
    <p:sldId id="289" r:id="rId36"/>
  </p:sldIdLst>
  <p:sldSz cx="18288000" cy="10287000"/>
  <p:notesSz cx="6858000" cy="9144000"/>
  <p:embeddedFontLst>
    <p:embeddedFont>
      <p:font typeface="Lato" panose="020F0502020204030203" pitchFamily="34" charset="0"/>
      <p:regular r:id="rId37"/>
      <p:bold r:id="rId38"/>
      <p:italic r:id="rId39"/>
      <p:boldItalic r:id="rId40"/>
    </p:embeddedFont>
    <p:embeddedFont>
      <p:font typeface="Lato Bold" panose="020F0502020204030203" charset="0"/>
      <p:regular r:id="rId41"/>
    </p:embeddedFont>
    <p:embeddedFont>
      <p:font typeface="Lato Italics" panose="020B0604020202020204" charset="0"/>
      <p:regular r:id="rId42"/>
    </p:embeddedFont>
    <p:embeddedFont>
      <p:font typeface="Poppins" panose="00000500000000000000" pitchFamily="2" charset="0"/>
      <p:regular r:id="rId43"/>
      <p:bold r:id="rId44"/>
      <p:italic r:id="rId45"/>
      <p:boldItalic r:id="rId46"/>
    </p:embeddedFont>
    <p:embeddedFont>
      <p:font typeface="Poppins Bold" panose="00000800000000000000"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varScale="1">
        <p:scale>
          <a:sx n="52" d="100"/>
          <a:sy n="52" d="100"/>
        </p:scale>
        <p:origin x="98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759997"/>
            <a:ext cx="12112509" cy="8707633"/>
          </a:xfrm>
          <a:custGeom>
            <a:avLst/>
            <a:gdLst/>
            <a:ahLst/>
            <a:cxnLst/>
            <a:rect l="l" t="t" r="r" b="b"/>
            <a:pathLst>
              <a:path w="12112509" h="8707633">
                <a:moveTo>
                  <a:pt x="0" y="0"/>
                </a:moveTo>
                <a:lnTo>
                  <a:pt x="12112509" y="0"/>
                </a:lnTo>
                <a:lnTo>
                  <a:pt x="12112509" y="8707634"/>
                </a:lnTo>
                <a:lnTo>
                  <a:pt x="0" y="8707634"/>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2884228"/>
            <a:ext cx="11411477"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DEEP LEARNING</a:t>
            </a:r>
          </a:p>
        </p:txBody>
      </p:sp>
      <p:sp>
        <p:nvSpPr>
          <p:cNvPr id="8" name="TextBox 8"/>
          <p:cNvSpPr txBox="1"/>
          <p:nvPr/>
        </p:nvSpPr>
        <p:spPr>
          <a:xfrm>
            <a:off x="1896669" y="882426"/>
            <a:ext cx="3755168"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
        <p:nvSpPr>
          <p:cNvPr id="9" name="TextBox 9"/>
          <p:cNvSpPr txBox="1"/>
          <p:nvPr/>
        </p:nvSpPr>
        <p:spPr>
          <a:xfrm>
            <a:off x="928665" y="7304532"/>
            <a:ext cx="8968831" cy="1128395"/>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Al-</a:t>
            </a:r>
            <a:r>
              <a:rPr lang="en-US" sz="3200" dirty="0" err="1">
                <a:solidFill>
                  <a:srgbClr val="E5E1DA"/>
                </a:solidFill>
                <a:latin typeface="Poppins"/>
                <a:ea typeface="Poppins"/>
                <a:cs typeface="Poppins"/>
                <a:sym typeface="Poppins"/>
              </a:rPr>
              <a:t>Bayyan</a:t>
            </a:r>
            <a:r>
              <a:rPr lang="en-US" sz="3200" dirty="0">
                <a:solidFill>
                  <a:srgbClr val="E5E1DA"/>
                </a:solidFill>
                <a:latin typeface="Poppins"/>
                <a:ea typeface="Poppins"/>
                <a:cs typeface="Poppins"/>
                <a:sym typeface="Poppins"/>
              </a:rPr>
              <a:t>: Dataset </a:t>
            </a:r>
            <a:r>
              <a:rPr lang="en-US" sz="3200" dirty="0" err="1">
                <a:solidFill>
                  <a:srgbClr val="E5E1DA"/>
                </a:solidFill>
                <a:latin typeface="Poppins"/>
                <a:ea typeface="Poppins"/>
                <a:cs typeface="Poppins"/>
                <a:sym typeface="Poppins"/>
              </a:rPr>
              <a:t>untuk</a:t>
            </a:r>
            <a:r>
              <a:rPr lang="en-US" sz="3200" dirty="0">
                <a:solidFill>
                  <a:srgbClr val="E5E1DA"/>
                </a:solidFill>
                <a:latin typeface="Poppins"/>
                <a:ea typeface="Poppins"/>
                <a:cs typeface="Poppins"/>
                <a:sym typeface="Poppins"/>
              </a:rPr>
              <a:t> </a:t>
            </a:r>
            <a:r>
              <a:rPr lang="en-US" sz="3200" dirty="0" err="1">
                <a:solidFill>
                  <a:srgbClr val="E5E1DA"/>
                </a:solidFill>
                <a:latin typeface="Poppins"/>
                <a:ea typeface="Poppins"/>
                <a:cs typeface="Poppins"/>
                <a:sym typeface="Poppins"/>
              </a:rPr>
              <a:t>Analisis</a:t>
            </a:r>
            <a:r>
              <a:rPr lang="en-US" sz="3200" dirty="0">
                <a:solidFill>
                  <a:srgbClr val="E5E1DA"/>
                </a:solidFill>
                <a:latin typeface="Poppins"/>
                <a:ea typeface="Poppins"/>
                <a:cs typeface="Poppins"/>
                <a:sym typeface="Poppins"/>
              </a:rPr>
              <a:t> </a:t>
            </a:r>
            <a:r>
              <a:rPr lang="en-US" sz="3200" dirty="0" err="1">
                <a:solidFill>
                  <a:srgbClr val="E5E1DA"/>
                </a:solidFill>
                <a:latin typeface="Poppins"/>
                <a:ea typeface="Poppins"/>
                <a:cs typeface="Poppins"/>
                <a:sym typeface="Poppins"/>
              </a:rPr>
              <a:t>Keselarasan</a:t>
            </a:r>
            <a:r>
              <a:rPr lang="en-US" sz="3200" dirty="0">
                <a:solidFill>
                  <a:srgbClr val="E5E1DA"/>
                </a:solidFill>
                <a:latin typeface="Poppins"/>
                <a:ea typeface="Poppins"/>
                <a:cs typeface="Poppins"/>
                <a:sym typeface="Poppins"/>
              </a:rPr>
              <a:t> Fatwa dan </a:t>
            </a:r>
            <a:r>
              <a:rPr lang="en-US" sz="3200" dirty="0" err="1">
                <a:solidFill>
                  <a:srgbClr val="E5E1DA"/>
                </a:solidFill>
                <a:latin typeface="Poppins"/>
                <a:ea typeface="Poppins"/>
                <a:cs typeface="Poppins"/>
                <a:sym typeface="Poppins"/>
              </a:rPr>
              <a:t>Ajaran</a:t>
            </a:r>
            <a:r>
              <a:rPr lang="en-US" sz="3200" dirty="0">
                <a:solidFill>
                  <a:srgbClr val="E5E1DA"/>
                </a:solidFill>
                <a:latin typeface="Poppins"/>
                <a:ea typeface="Poppins"/>
                <a:cs typeface="Poppins"/>
                <a:sym typeface="Poppins"/>
              </a:rPr>
              <a:t> Agama </a:t>
            </a:r>
          </a:p>
        </p:txBody>
      </p:sp>
      <p:sp>
        <p:nvSpPr>
          <p:cNvPr id="10" name="TextBox 9">
            <a:extLst>
              <a:ext uri="{FF2B5EF4-FFF2-40B4-BE49-F238E27FC236}">
                <a16:creationId xmlns:a16="http://schemas.microsoft.com/office/drawing/2014/main" id="{945392FB-18DE-34AA-5336-7AD60E4098D7}"/>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7448280" y="3347128"/>
            <a:ext cx="8086344" cy="6308127"/>
          </a:xfrm>
          <a:custGeom>
            <a:avLst/>
            <a:gdLst/>
            <a:ahLst/>
            <a:cxnLst/>
            <a:rect l="l" t="t" r="r" b="b"/>
            <a:pathLst>
              <a:path w="8086344" h="6308127">
                <a:moveTo>
                  <a:pt x="0" y="0"/>
                </a:moveTo>
                <a:lnTo>
                  <a:pt x="8086344" y="0"/>
                </a:lnTo>
                <a:lnTo>
                  <a:pt x="8086344" y="6308127"/>
                </a:lnTo>
                <a:lnTo>
                  <a:pt x="0" y="6308127"/>
                </a:lnTo>
                <a:lnTo>
                  <a:pt x="0" y="0"/>
                </a:lnTo>
                <a:close/>
              </a:path>
            </a:pathLst>
          </a:custGeom>
          <a:blipFill>
            <a:blip r:embed="rId4"/>
            <a:stretch>
              <a:fillRect/>
            </a:stretch>
          </a:blipFill>
        </p:spPr>
      </p:sp>
      <p:sp>
        <p:nvSpPr>
          <p:cNvPr id="11" name="TextBox 11"/>
          <p:cNvSpPr txBox="1"/>
          <p:nvPr/>
        </p:nvSpPr>
        <p:spPr>
          <a:xfrm>
            <a:off x="1100231" y="1917714"/>
            <a:ext cx="3854146"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FATWA</a:t>
            </a:r>
          </a:p>
        </p:txBody>
      </p:sp>
      <p:sp>
        <p:nvSpPr>
          <p:cNvPr id="12" name="TextBox 12"/>
          <p:cNvSpPr txBox="1"/>
          <p:nvPr/>
        </p:nvSpPr>
        <p:spPr>
          <a:xfrm>
            <a:off x="1214531" y="4242059"/>
            <a:ext cx="5643585" cy="4461116"/>
          </a:xfrm>
          <a:prstGeom prst="rect">
            <a:avLst/>
          </a:prstGeom>
        </p:spPr>
        <p:txBody>
          <a:bodyPr lIns="0" tIns="0" rIns="0" bIns="0" rtlCol="0" anchor="t">
            <a:spAutoFit/>
          </a:bodyPr>
          <a:lstStyle/>
          <a:p>
            <a:pPr algn="just">
              <a:lnSpc>
                <a:spcPts val="3523"/>
              </a:lnSpc>
              <a:spcBef>
                <a:spcPct val="0"/>
              </a:spcBef>
            </a:pPr>
            <a:r>
              <a:rPr lang="en-US" sz="2517">
                <a:solidFill>
                  <a:srgbClr val="000000"/>
                </a:solidFill>
                <a:latin typeface="Lato"/>
                <a:ea typeface="Lato"/>
                <a:cs typeface="Lato"/>
                <a:sym typeface="Lato"/>
              </a:rPr>
              <a:t>Data fatwa yang digunakan diambil dari fatwamui.com, sebuah portal resmi yang menyediakan fatwa dari Majelis Ulama Indonesia (MUI). Fatwa yang digunakan berjumlah 344 sample. Data ini dikumpulkan secara manual karena pola untuk mencari bagian fatwa pada file PDF sulit ditemukan, sehingga semua fatwa tidak dapat diakses langsung melalui metode scraping. </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C0F99AF2-24B7-A757-0589-AB3486BE6CA7}"/>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91764" y="133981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662747" y="326615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91764" y="519249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861251" y="133028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Lowercase Text</a:t>
            </a:r>
          </a:p>
        </p:txBody>
      </p:sp>
      <p:sp>
        <p:nvSpPr>
          <p:cNvPr id="11" name="TextBox 11"/>
          <p:cNvSpPr txBox="1"/>
          <p:nvPr/>
        </p:nvSpPr>
        <p:spPr>
          <a:xfrm>
            <a:off x="8861251" y="180046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Semua teks diubah menjadi huruf kecil untuk menjaga konsistensi dan mencegah kesalahan pencocokan.</a:t>
            </a:r>
          </a:p>
        </p:txBody>
      </p:sp>
      <p:sp>
        <p:nvSpPr>
          <p:cNvPr id="12" name="TextBox 12"/>
          <p:cNvSpPr txBox="1"/>
          <p:nvPr/>
        </p:nvSpPr>
        <p:spPr>
          <a:xfrm>
            <a:off x="536492" y="5133975"/>
            <a:ext cx="6550851"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PREPROCESSING DATA</a:t>
            </a:r>
          </a:p>
        </p:txBody>
      </p:sp>
      <p:sp>
        <p:nvSpPr>
          <p:cNvPr id="13" name="TextBox 13"/>
          <p:cNvSpPr txBox="1"/>
          <p:nvPr/>
        </p:nvSpPr>
        <p:spPr>
          <a:xfrm>
            <a:off x="8861251" y="3233027"/>
            <a:ext cx="7882185"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Remove Punctuations and Extra Spaces</a:t>
            </a:r>
          </a:p>
        </p:txBody>
      </p:sp>
      <p:sp>
        <p:nvSpPr>
          <p:cNvPr id="14" name="TextBox 14"/>
          <p:cNvSpPr txBox="1"/>
          <p:nvPr/>
        </p:nvSpPr>
        <p:spPr>
          <a:xfrm>
            <a:off x="8861251" y="370292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Tanda baca dan spasi berlebih dihapus untuk meningkatkan kualitas teks dan keakuratan analisis.</a:t>
            </a:r>
          </a:p>
        </p:txBody>
      </p:sp>
      <p:sp>
        <p:nvSpPr>
          <p:cNvPr id="15" name="TextBox 15"/>
          <p:cNvSpPr txBox="1"/>
          <p:nvPr/>
        </p:nvSpPr>
        <p:spPr>
          <a:xfrm>
            <a:off x="8861251" y="5135628"/>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Stopwords Removal</a:t>
            </a:r>
          </a:p>
        </p:txBody>
      </p:sp>
      <p:sp>
        <p:nvSpPr>
          <p:cNvPr id="16" name="TextBox 16"/>
          <p:cNvSpPr txBox="1"/>
          <p:nvPr/>
        </p:nvSpPr>
        <p:spPr>
          <a:xfrm>
            <a:off x="8861251" y="5605527"/>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Kata-kata umum yang kurang relevan, seperti "dan" atau "yang," dihapus untuk mencegah gangguan analisis.</a:t>
            </a:r>
          </a:p>
        </p:txBody>
      </p:sp>
      <p:sp>
        <p:nvSpPr>
          <p:cNvPr id="17" name="TextBox 17"/>
          <p:cNvSpPr txBox="1"/>
          <p:nvPr/>
        </p:nvSpPr>
        <p:spPr>
          <a:xfrm>
            <a:off x="8861251" y="715302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Stemming</a:t>
            </a:r>
          </a:p>
        </p:txBody>
      </p:sp>
      <p:sp>
        <p:nvSpPr>
          <p:cNvPr id="18" name="TextBox 18"/>
          <p:cNvSpPr txBox="1"/>
          <p:nvPr/>
        </p:nvSpPr>
        <p:spPr>
          <a:xfrm>
            <a:off x="8861251" y="7622922"/>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 turunan diubah menjadi bentuk dasar untuk menyamakan kata serupa yang ditulis berbeda, meningkatkan akurasi pencocokan.</a:t>
            </a:r>
          </a:p>
        </p:txBody>
      </p:sp>
      <p:sp>
        <p:nvSpPr>
          <p:cNvPr id="19" name="Freeform 19"/>
          <p:cNvSpPr/>
          <p:nvPr/>
        </p:nvSpPr>
        <p:spPr>
          <a:xfrm>
            <a:off x="7691764" y="71814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20" name="TextBox 9">
            <a:extLst>
              <a:ext uri="{FF2B5EF4-FFF2-40B4-BE49-F238E27FC236}">
                <a16:creationId xmlns:a16="http://schemas.microsoft.com/office/drawing/2014/main" id="{537C71E8-EB33-0A71-120C-59512AA1F48E}"/>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86785" y="138745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714303" y="308306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84327" y="51400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521131" y="1373301"/>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Fitur</a:t>
            </a:r>
          </a:p>
        </p:txBody>
      </p:sp>
      <p:sp>
        <p:nvSpPr>
          <p:cNvPr id="11" name="TextBox 11"/>
          <p:cNvSpPr txBox="1"/>
          <p:nvPr/>
        </p:nvSpPr>
        <p:spPr>
          <a:xfrm>
            <a:off x="8521131" y="1800467"/>
            <a:ext cx="8962429" cy="1108779"/>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Teks Fatwa, Al-Qur’an, dan </a:t>
            </a:r>
            <a:r>
              <a:rPr lang="en-US" sz="2100" dirty="0" err="1">
                <a:solidFill>
                  <a:srgbClr val="E5E1DA"/>
                </a:solidFill>
                <a:latin typeface="Lato"/>
                <a:ea typeface="Lato"/>
                <a:cs typeface="Lato"/>
                <a:sym typeface="Lato"/>
              </a:rPr>
              <a:t>Hadist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diubah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vektor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numerik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menggunakan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teknik</a:t>
            </a:r>
            <a:r>
              <a:rPr lang="en-US" sz="2100" dirty="0">
                <a:solidFill>
                  <a:srgbClr val="E5E1DA"/>
                </a:solidFill>
                <a:latin typeface="Lato"/>
                <a:ea typeface="Lato"/>
                <a:cs typeface="Lato"/>
                <a:sym typeface="Lato"/>
              </a:rPr>
              <a:t> word embedding, yang </a:t>
            </a:r>
            <a:r>
              <a:rPr lang="en-US" sz="2100" dirty="0" err="1">
                <a:solidFill>
                  <a:srgbClr val="E5E1DA"/>
                </a:solidFill>
                <a:latin typeface="Lato"/>
                <a:ea typeface="Lato"/>
                <a:cs typeface="Lato"/>
                <a:sym typeface="Lato"/>
              </a:rPr>
              <a:t>bertujuan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mengubah</a:t>
            </a:r>
            <a:r>
              <a:rPr lang="en-US" sz="2100" dirty="0">
                <a:solidFill>
                  <a:srgbClr val="E5E1DA"/>
                </a:solidFill>
                <a:latin typeface="Lato"/>
                <a:ea typeface="Lato"/>
                <a:cs typeface="Lato"/>
                <a:sym typeface="Lato"/>
              </a:rPr>
              <a:t> kata-kata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representasi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numerik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vektor</a:t>
            </a:r>
            <a:r>
              <a:rPr lang="en-US" sz="2100" dirty="0">
                <a:solidFill>
                  <a:srgbClr val="E5E1DA"/>
                </a:solidFill>
                <a:latin typeface="Lato"/>
                <a:ea typeface="Lato"/>
                <a:cs typeface="Lato"/>
                <a:sym typeface="Lato"/>
              </a:rPr>
              <a:t>.</a:t>
            </a:r>
          </a:p>
        </p:txBody>
      </p:sp>
      <p:sp>
        <p:nvSpPr>
          <p:cNvPr id="12" name="TextBox 12"/>
          <p:cNvSpPr txBox="1"/>
          <p:nvPr/>
        </p:nvSpPr>
        <p:spPr>
          <a:xfrm>
            <a:off x="536492" y="5133975"/>
            <a:ext cx="6550851"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FITUR DAN LABEL</a:t>
            </a:r>
          </a:p>
        </p:txBody>
      </p:sp>
      <p:sp>
        <p:nvSpPr>
          <p:cNvPr id="13" name="TextBox 13"/>
          <p:cNvSpPr txBox="1"/>
          <p:nvPr/>
        </p:nvSpPr>
        <p:spPr>
          <a:xfrm>
            <a:off x="8521131" y="3083067"/>
            <a:ext cx="7882185"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Label</a:t>
            </a:r>
          </a:p>
        </p:txBody>
      </p:sp>
      <p:sp>
        <p:nvSpPr>
          <p:cNvPr id="14" name="TextBox 14"/>
          <p:cNvSpPr txBox="1"/>
          <p:nvPr/>
        </p:nvSpPr>
        <p:spPr>
          <a:xfrm>
            <a:off x="8521131" y="3591044"/>
            <a:ext cx="9309669" cy="1480277"/>
          </a:xfrm>
          <a:prstGeom prst="rect">
            <a:avLst/>
          </a:prstGeom>
        </p:spPr>
        <p:txBody>
          <a:bodyPr wrap="square"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Karena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tersedia</a:t>
            </a:r>
            <a:r>
              <a:rPr lang="en-US" sz="2100" dirty="0">
                <a:solidFill>
                  <a:srgbClr val="E5E1DA"/>
                </a:solidFill>
                <a:latin typeface="Lato"/>
                <a:ea typeface="Lato"/>
                <a:cs typeface="Lato"/>
                <a:sym typeface="Lato"/>
              </a:rPr>
              <a:t> label yang </a:t>
            </a:r>
            <a:r>
              <a:rPr lang="en-US" sz="2100" dirty="0" err="1">
                <a:solidFill>
                  <a:srgbClr val="E5E1DA"/>
                </a:solidFill>
                <a:latin typeface="Lato"/>
                <a:ea typeface="Lato"/>
                <a:cs typeface="Lato"/>
                <a:sym typeface="Lato"/>
              </a:rPr>
              <a:t>secara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langsung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mengukur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penelitian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mengadopsi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pendekatan</a:t>
            </a:r>
            <a:r>
              <a:rPr lang="en-US" sz="2100" dirty="0">
                <a:solidFill>
                  <a:srgbClr val="E5E1DA"/>
                </a:solidFill>
                <a:latin typeface="Lato"/>
                <a:ea typeface="Lato"/>
                <a:cs typeface="Lato"/>
                <a:sym typeface="Lato"/>
              </a:rPr>
              <a:t> pseudo-labelling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menciptakan</a:t>
            </a:r>
            <a:r>
              <a:rPr lang="en-US" sz="2100" dirty="0">
                <a:solidFill>
                  <a:srgbClr val="E5E1DA"/>
                </a:solidFill>
                <a:latin typeface="Lato"/>
                <a:ea typeface="Lato"/>
                <a:cs typeface="Lato"/>
                <a:sym typeface="Lato"/>
              </a:rPr>
              <a:t> label </a:t>
            </a:r>
            <a:r>
              <a:rPr lang="en-US" sz="2100" dirty="0" err="1">
                <a:solidFill>
                  <a:srgbClr val="E5E1DA"/>
                </a:solidFill>
                <a:latin typeface="Lato"/>
                <a:ea typeface="Lato"/>
                <a:cs typeface="Lato"/>
                <a:sym typeface="Lato"/>
              </a:rPr>
              <a:t>semu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secara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otomatis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Pendekatan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memungkinkan</a:t>
            </a:r>
            <a:r>
              <a:rPr lang="en-US" sz="2100" dirty="0">
                <a:solidFill>
                  <a:srgbClr val="E5E1DA"/>
                </a:solidFill>
                <a:latin typeface="Lato"/>
                <a:ea typeface="Lato"/>
                <a:cs typeface="Lato"/>
                <a:sym typeface="Lato"/>
              </a:rPr>
              <a:t> model </a:t>
            </a:r>
            <a:r>
              <a:rPr lang="en-US" sz="2100" dirty="0" err="1">
                <a:solidFill>
                  <a:srgbClr val="E5E1DA"/>
                </a:solidFill>
                <a:latin typeface="Lato"/>
                <a:ea typeface="Lato"/>
                <a:cs typeface="Lato"/>
                <a:sym typeface="Lato"/>
              </a:rPr>
              <a:t>memanfaatkan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informasi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tambahan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data yang </a:t>
            </a:r>
            <a:r>
              <a:rPr lang="en-US" sz="2100" dirty="0" err="1">
                <a:solidFill>
                  <a:srgbClr val="E5E1DA"/>
                </a:solidFill>
                <a:latin typeface="Lato"/>
                <a:ea typeface="Lato"/>
                <a:cs typeface="Lato"/>
                <a:sym typeface="Lato"/>
              </a:rPr>
              <a:t>sebelumnya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berlabel</a:t>
            </a:r>
            <a:r>
              <a:rPr lang="en-US" sz="2100" dirty="0">
                <a:solidFill>
                  <a:srgbClr val="E5E1DA"/>
                </a:solidFill>
                <a:latin typeface="Lato"/>
                <a:ea typeface="Lato"/>
                <a:cs typeface="Lato"/>
                <a:sym typeface="Lato"/>
              </a:rPr>
              <a:t>.</a:t>
            </a:r>
          </a:p>
        </p:txBody>
      </p:sp>
      <p:sp>
        <p:nvSpPr>
          <p:cNvPr id="15" name="TextBox 15"/>
          <p:cNvSpPr txBox="1"/>
          <p:nvPr/>
        </p:nvSpPr>
        <p:spPr>
          <a:xfrm>
            <a:off x="8484419" y="5188317"/>
            <a:ext cx="5199649" cy="431777"/>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Proses Data</a:t>
            </a:r>
          </a:p>
        </p:txBody>
      </p:sp>
      <p:sp>
        <p:nvSpPr>
          <p:cNvPr id="16" name="TextBox 16"/>
          <p:cNvSpPr txBox="1"/>
          <p:nvPr/>
        </p:nvSpPr>
        <p:spPr>
          <a:xfrm>
            <a:off x="8491857" y="5740231"/>
            <a:ext cx="8519442" cy="1480277"/>
          </a:xfrm>
          <a:prstGeom prst="rect">
            <a:avLst/>
          </a:prstGeom>
        </p:spPr>
        <p:txBody>
          <a:bodyPr lIns="0" tIns="0" rIns="0" bIns="0" rtlCol="0" anchor="t">
            <a:spAutoFit/>
          </a:bodyPr>
          <a:lstStyle/>
          <a:p>
            <a:pPr marL="453390" lvl="1" indent="-226695" algn="l">
              <a:lnSpc>
                <a:spcPts val="2940"/>
              </a:lnSpc>
              <a:buFont typeface="Arial"/>
              <a:buChar char="•"/>
            </a:pPr>
            <a:r>
              <a:rPr lang="en-US" sz="2100" dirty="0" err="1">
                <a:solidFill>
                  <a:srgbClr val="E5E1DA"/>
                </a:solidFill>
                <a:latin typeface="Lato"/>
                <a:ea typeface="Lato"/>
                <a:cs typeface="Lato"/>
                <a:sym typeface="Lato"/>
              </a:rPr>
              <a:t>Menggabungkan</a:t>
            </a:r>
            <a:r>
              <a:rPr lang="en-US" sz="2100" dirty="0">
                <a:solidFill>
                  <a:srgbClr val="E5E1DA"/>
                </a:solidFill>
                <a:latin typeface="Lato"/>
                <a:ea typeface="Lato"/>
                <a:cs typeface="Lato"/>
                <a:sym typeface="Lato"/>
              </a:rPr>
              <a:t> embedding Fatwa-Al-Qur’an dan Fatwa-</a:t>
            </a:r>
            <a:r>
              <a:rPr lang="en-US" sz="2100" dirty="0" err="1">
                <a:solidFill>
                  <a:srgbClr val="E5E1DA"/>
                </a:solidFill>
                <a:latin typeface="Lato"/>
                <a:ea typeface="Lato"/>
                <a:cs typeface="Lato"/>
                <a:sym typeface="Lato"/>
              </a:rPr>
              <a:t>Hadist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menghasilkan</a:t>
            </a:r>
            <a:r>
              <a:rPr lang="en-US" sz="2100" dirty="0">
                <a:solidFill>
                  <a:srgbClr val="E5E1DA"/>
                </a:solidFill>
                <a:latin typeface="Lato"/>
                <a:ea typeface="Lato"/>
                <a:cs typeface="Lato"/>
                <a:sym typeface="Lato"/>
              </a:rPr>
              <a:t> 15 </a:t>
            </a:r>
            <a:r>
              <a:rPr lang="en-US" sz="2100" dirty="0" err="1">
                <a:solidFill>
                  <a:srgbClr val="E5E1DA"/>
                </a:solidFill>
                <a:latin typeface="Lato"/>
                <a:ea typeface="Lato"/>
                <a:cs typeface="Lato"/>
                <a:sym typeface="Lato"/>
              </a:rPr>
              <a:t>juta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pasangan</a:t>
            </a:r>
            <a:r>
              <a:rPr lang="en-US" sz="2100" dirty="0">
                <a:solidFill>
                  <a:srgbClr val="E5E1DA"/>
                </a:solidFill>
                <a:latin typeface="Lato"/>
                <a:ea typeface="Lato"/>
                <a:cs typeface="Lato"/>
                <a:sym typeface="Lato"/>
              </a:rPr>
              <a:t>.</a:t>
            </a:r>
          </a:p>
          <a:p>
            <a:pPr marL="453390" lvl="1" indent="-226695" algn="l">
              <a:lnSpc>
                <a:spcPts val="2940"/>
              </a:lnSpc>
              <a:buFont typeface="Arial"/>
              <a:buChar char="•"/>
            </a:pPr>
            <a:r>
              <a:rPr lang="en-US" sz="2100" dirty="0">
                <a:solidFill>
                  <a:srgbClr val="E5E1DA"/>
                </a:solidFill>
                <a:latin typeface="Lato"/>
                <a:ea typeface="Lato"/>
                <a:cs typeface="Lato"/>
                <a:sym typeface="Lato"/>
              </a:rPr>
              <a:t>Cosine similarity </a:t>
            </a:r>
            <a:r>
              <a:rPr lang="en-US" sz="2100" dirty="0" err="1">
                <a:solidFill>
                  <a:srgbClr val="E5E1DA"/>
                </a:solidFill>
                <a:latin typeface="Lato"/>
                <a:ea typeface="Lato"/>
                <a:cs typeface="Lato"/>
                <a:sym typeface="Lato"/>
              </a:rPr>
              <a:t>digunakan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menghitung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setiap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pasangan</a:t>
            </a:r>
            <a:r>
              <a:rPr lang="en-US" sz="2100" dirty="0">
                <a:solidFill>
                  <a:srgbClr val="E5E1DA"/>
                </a:solidFill>
                <a:latin typeface="Lato"/>
                <a:ea typeface="Lato"/>
                <a:cs typeface="Lato"/>
                <a:sym typeface="Lato"/>
              </a:rPr>
              <a:t>.</a:t>
            </a:r>
          </a:p>
        </p:txBody>
      </p:sp>
      <p:sp>
        <p:nvSpPr>
          <p:cNvPr id="17" name="TextBox 17"/>
          <p:cNvSpPr txBox="1"/>
          <p:nvPr/>
        </p:nvSpPr>
        <p:spPr>
          <a:xfrm>
            <a:off x="8491857" y="7287183"/>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Penyederhanaan Data</a:t>
            </a:r>
          </a:p>
        </p:txBody>
      </p:sp>
      <p:sp>
        <p:nvSpPr>
          <p:cNvPr id="18" name="TextBox 18"/>
          <p:cNvSpPr txBox="1"/>
          <p:nvPr/>
        </p:nvSpPr>
        <p:spPr>
          <a:xfrm>
            <a:off x="8491857" y="7772422"/>
            <a:ext cx="8519442" cy="737281"/>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Hanya pasangan dengan skor cosine similarity tertinggi digunakan (688 pasangan). Tujuannya mengurangi waktu pelatihan.</a:t>
            </a:r>
          </a:p>
        </p:txBody>
      </p:sp>
      <p:sp>
        <p:nvSpPr>
          <p:cNvPr id="19" name="Freeform 19"/>
          <p:cNvSpPr/>
          <p:nvPr/>
        </p:nvSpPr>
        <p:spPr>
          <a:xfrm>
            <a:off x="7713371" y="726385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22" name="TextBox 9">
            <a:extLst>
              <a:ext uri="{FF2B5EF4-FFF2-40B4-BE49-F238E27FC236}">
                <a16:creationId xmlns:a16="http://schemas.microsoft.com/office/drawing/2014/main" id="{137FAE6C-69A1-9E22-86AA-CBBEABBA61D2}"/>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rot="10435729">
            <a:off x="-3762355" y="-4518308"/>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2"/>
            <a:stretch>
              <a:fillRect/>
            </a:stretch>
          </a:blipFill>
        </p:spPr>
      </p:sp>
      <p:sp>
        <p:nvSpPr>
          <p:cNvPr id="5" name="TextBox 5"/>
          <p:cNvSpPr txBox="1"/>
          <p:nvPr/>
        </p:nvSpPr>
        <p:spPr>
          <a:xfrm>
            <a:off x="4114800" y="1257300"/>
            <a:ext cx="10468134" cy="566758"/>
          </a:xfrm>
          <a:prstGeom prst="rect">
            <a:avLst/>
          </a:prstGeom>
        </p:spPr>
        <p:txBody>
          <a:bodyPr lIns="0" tIns="0" rIns="0" bIns="0" rtlCol="0" anchor="t">
            <a:spAutoFit/>
          </a:bodyPr>
          <a:lstStyle/>
          <a:p>
            <a:pPr algn="l">
              <a:lnSpc>
                <a:spcPts val="4399"/>
              </a:lnSpc>
            </a:pPr>
            <a:r>
              <a:rPr lang="en-US" sz="3999" b="1" dirty="0" err="1">
                <a:solidFill>
                  <a:srgbClr val="FBF9F1"/>
                </a:solidFill>
                <a:latin typeface="Poppins Bold"/>
                <a:ea typeface="Poppins Bold"/>
                <a:cs typeface="Poppins Bold"/>
                <a:sym typeface="Poppins Bold"/>
              </a:rPr>
              <a:t>Rumus</a:t>
            </a:r>
            <a:r>
              <a:rPr lang="en-US" sz="3999" b="1" dirty="0">
                <a:solidFill>
                  <a:srgbClr val="FBF9F1"/>
                </a:solidFill>
                <a:latin typeface="Poppins Bold"/>
                <a:ea typeface="Poppins Bold"/>
                <a:cs typeface="Poppins Bold"/>
                <a:sym typeface="Poppins Bold"/>
              </a:rPr>
              <a:t> Cosine Similarity</a:t>
            </a:r>
          </a:p>
        </p:txBody>
      </p:sp>
      <p:pic>
        <p:nvPicPr>
          <p:cNvPr id="7" name="Gambar 6">
            <a:extLst>
              <a:ext uri="{FF2B5EF4-FFF2-40B4-BE49-F238E27FC236}">
                <a16:creationId xmlns:a16="http://schemas.microsoft.com/office/drawing/2014/main" id="{929E529D-A5E3-B141-DFA3-399E630F0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109962"/>
            <a:ext cx="8357688" cy="1933590"/>
          </a:xfrm>
          <a:prstGeom prst="rect">
            <a:avLst/>
          </a:prstGeom>
        </p:spPr>
      </p:pic>
      <p:sp>
        <p:nvSpPr>
          <p:cNvPr id="8" name="Kotak Teks 7">
            <a:extLst>
              <a:ext uri="{FF2B5EF4-FFF2-40B4-BE49-F238E27FC236}">
                <a16:creationId xmlns:a16="http://schemas.microsoft.com/office/drawing/2014/main" id="{8103535A-EBF4-28C1-154A-27BB1D6E837F}"/>
              </a:ext>
            </a:extLst>
          </p:cNvPr>
          <p:cNvSpPr txBox="1"/>
          <p:nvPr/>
        </p:nvSpPr>
        <p:spPr>
          <a:xfrm>
            <a:off x="4132005" y="5068529"/>
            <a:ext cx="11325228" cy="3363998"/>
          </a:xfrm>
          <a:prstGeom prst="rect">
            <a:avLst/>
          </a:prstGeom>
          <a:noFill/>
        </p:spPr>
        <p:txBody>
          <a:bodyPr wrap="square" rtlCol="0">
            <a:spAutoFit/>
          </a:bodyPr>
          <a:lstStyle/>
          <a:p>
            <a:pPr>
              <a:lnSpc>
                <a:spcPct val="150000"/>
              </a:lnSpc>
            </a:pPr>
            <a:r>
              <a:rPr lang="en-US" sz="2400" dirty="0">
                <a:solidFill>
                  <a:schemeClr val="bg1"/>
                </a:solidFill>
                <a:latin typeface="Poppins" panose="00000500000000000000" pitchFamily="2" charset="0"/>
                <a:cs typeface="Poppins" panose="00000500000000000000" pitchFamily="2" charset="0"/>
              </a:rPr>
              <a:t>• A · B </a:t>
            </a:r>
            <a:r>
              <a:rPr lang="en-US" sz="2400" dirty="0" err="1">
                <a:solidFill>
                  <a:schemeClr val="bg1"/>
                </a:solidFill>
                <a:latin typeface="Poppins" panose="00000500000000000000" pitchFamily="2" charset="0"/>
                <a:cs typeface="Poppins" panose="00000500000000000000" pitchFamily="2" charset="0"/>
              </a:rPr>
              <a:t>adalah</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hasil</a:t>
            </a:r>
            <a:r>
              <a:rPr lang="en-US" sz="2400" dirty="0">
                <a:solidFill>
                  <a:schemeClr val="bg1"/>
                </a:solidFill>
                <a:latin typeface="Poppins" panose="00000500000000000000" pitchFamily="2" charset="0"/>
                <a:cs typeface="Poppins" panose="00000500000000000000" pitchFamily="2" charset="0"/>
              </a:rPr>
              <a:t> dot product </a:t>
            </a:r>
            <a:r>
              <a:rPr lang="en-US" sz="2400" dirty="0" err="1">
                <a:solidFill>
                  <a:schemeClr val="bg1"/>
                </a:solidFill>
                <a:latin typeface="Poppins" panose="00000500000000000000" pitchFamily="2" charset="0"/>
                <a:cs typeface="Poppins" panose="00000500000000000000" pitchFamily="2" charset="0"/>
              </a:rPr>
              <a:t>antara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 dan B.</a:t>
            </a:r>
          </a:p>
          <a:p>
            <a:pPr>
              <a:lnSpc>
                <a:spcPct val="150000"/>
              </a:lnSpc>
            </a:pPr>
            <a:r>
              <a:rPr lang="en-US" sz="2400" dirty="0">
                <a:solidFill>
                  <a:schemeClr val="bg1"/>
                </a:solidFill>
                <a:latin typeface="Poppins" panose="00000500000000000000" pitchFamily="2" charset="0"/>
                <a:cs typeface="Poppins" panose="00000500000000000000" pitchFamily="2" charset="0"/>
              </a:rPr>
              <a:t>• ∥A∥ dan ∥B∥ </a:t>
            </a:r>
            <a:r>
              <a:rPr lang="en-US" sz="2400" dirty="0" err="1">
                <a:solidFill>
                  <a:schemeClr val="bg1"/>
                </a:solidFill>
                <a:latin typeface="Poppins" panose="00000500000000000000" pitchFamily="2" charset="0"/>
                <a:cs typeface="Poppins" panose="00000500000000000000" pitchFamily="2" charset="0"/>
              </a:rPr>
              <a:t>adalah</a:t>
            </a:r>
            <a:r>
              <a:rPr lang="en-US" sz="2400" dirty="0">
                <a:solidFill>
                  <a:schemeClr val="bg1"/>
                </a:solidFill>
                <a:latin typeface="Poppins" panose="00000500000000000000" pitchFamily="2" charset="0"/>
                <a:cs typeface="Poppins" panose="00000500000000000000" pitchFamily="2" charset="0"/>
              </a:rPr>
              <a:t> norma </a:t>
            </a:r>
            <a:r>
              <a:rPr lang="en-US" sz="2400" dirty="0" err="1">
                <a:solidFill>
                  <a:schemeClr val="bg1"/>
                </a:solidFill>
                <a:latin typeface="Poppins" panose="00000500000000000000" pitchFamily="2" charset="0"/>
                <a:cs typeface="Poppins" panose="00000500000000000000" pitchFamily="2" charset="0"/>
              </a:rPr>
              <a:t>atau</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panjang</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dari</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 dan B.</a:t>
            </a:r>
          </a:p>
          <a:p>
            <a:pPr>
              <a:lnSpc>
                <a:spcPct val="150000"/>
              </a:lnSpc>
            </a:pPr>
            <a:r>
              <a:rPr lang="en-US" sz="2400" dirty="0">
                <a:solidFill>
                  <a:schemeClr val="bg1"/>
                </a:solidFill>
                <a:latin typeface="Poppins" panose="00000500000000000000" pitchFamily="2" charset="0"/>
                <a:cs typeface="Poppins" panose="00000500000000000000" pitchFamily="2" charset="0"/>
              </a:rPr>
              <a:t>• Nilai Cosine Similarity </a:t>
            </a:r>
            <a:r>
              <a:rPr lang="en-US" sz="2400" dirty="0" err="1">
                <a:solidFill>
                  <a:schemeClr val="bg1"/>
                </a:solidFill>
                <a:latin typeface="Poppins" panose="00000500000000000000" pitchFamily="2" charset="0"/>
                <a:cs typeface="Poppins" panose="00000500000000000000" pitchFamily="2" charset="0"/>
              </a:rPr>
              <a:t>berkisar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antara</a:t>
            </a:r>
            <a:r>
              <a:rPr lang="en-US" sz="2400" dirty="0">
                <a:solidFill>
                  <a:schemeClr val="bg1"/>
                </a:solidFill>
                <a:latin typeface="Poppins" panose="00000500000000000000" pitchFamily="2" charset="0"/>
                <a:cs typeface="Poppins" panose="00000500000000000000" pitchFamily="2" charset="0"/>
              </a:rPr>
              <a:t> -1 </a:t>
            </a:r>
            <a:r>
              <a:rPr lang="en-US" sz="2400" dirty="0" err="1">
                <a:solidFill>
                  <a:schemeClr val="bg1"/>
                </a:solidFill>
                <a:latin typeface="Poppins" panose="00000500000000000000" pitchFamily="2" charset="0"/>
                <a:cs typeface="Poppins" panose="00000500000000000000" pitchFamily="2" charset="0"/>
              </a:rPr>
              <a:t>hingga</a:t>
            </a:r>
            <a:r>
              <a:rPr lang="en-US" sz="2400" dirty="0">
                <a:solidFill>
                  <a:schemeClr val="bg1"/>
                </a:solidFill>
                <a:latin typeface="Poppins" panose="00000500000000000000" pitchFamily="2" charset="0"/>
                <a:cs typeface="Poppins" panose="00000500000000000000" pitchFamily="2" charset="0"/>
              </a:rPr>
              <a:t> 1:</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1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kesamaan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sempurna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searah</a:t>
            </a:r>
            <a:r>
              <a:rPr lang="en-US" sz="2400" dirty="0">
                <a:solidFill>
                  <a:schemeClr val="bg1"/>
                </a:solidFill>
                <a:latin typeface="Poppins" panose="00000500000000000000" pitchFamily="2" charset="0"/>
                <a:cs typeface="Poppins" panose="00000500000000000000" pitchFamily="2" charset="0"/>
              </a:rPr>
              <a:t>).</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0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tidak</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ada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kesamaan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tegak</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lurus</a:t>
            </a:r>
            <a:r>
              <a:rPr lang="en-US" sz="2400" dirty="0">
                <a:solidFill>
                  <a:schemeClr val="bg1"/>
                </a:solidFill>
                <a:latin typeface="Poppins" panose="00000500000000000000" pitchFamily="2" charset="0"/>
                <a:cs typeface="Poppins" panose="00000500000000000000" pitchFamily="2" charset="0"/>
              </a:rPr>
              <a:t>).</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-1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ketidaksamaan</a:t>
            </a:r>
            <a:r>
              <a:rPr lang="en-US" sz="2400" dirty="0">
                <a:solidFill>
                  <a:schemeClr val="bg1"/>
                </a:solidFill>
                <a:latin typeface="Poppins" panose="00000500000000000000" pitchFamily="2" charset="0"/>
                <a:cs typeface="Poppins" panose="00000500000000000000" pitchFamily="2" charset="0"/>
              </a:rPr>
              <a:t> total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berlawanan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arah</a:t>
            </a:r>
            <a:r>
              <a:rPr lang="en-US" sz="2400" dirty="0">
                <a:solidFill>
                  <a:schemeClr val="bg1"/>
                </a:solidFill>
                <a:latin typeface="Poppins" panose="00000500000000000000" pitchFamily="2" charset="0"/>
                <a:cs typeface="Poppins" panose="00000500000000000000" pitchFamily="2" charset="0"/>
              </a:rPr>
              <a:t>).</a:t>
            </a:r>
          </a:p>
        </p:txBody>
      </p:sp>
      <p:sp>
        <p:nvSpPr>
          <p:cNvPr id="9" name="TextBox 5">
            <a:extLst>
              <a:ext uri="{FF2B5EF4-FFF2-40B4-BE49-F238E27FC236}">
                <a16:creationId xmlns:a16="http://schemas.microsoft.com/office/drawing/2014/main" id="{BE87B45B-1562-C5A0-BDFA-7C729DA86E71}"/>
              </a:ext>
            </a:extLst>
          </p:cNvPr>
          <p:cNvSpPr txBox="1"/>
          <p:nvPr/>
        </p:nvSpPr>
        <p:spPr>
          <a:xfrm>
            <a:off x="4097593" y="4377514"/>
            <a:ext cx="10468134" cy="538096"/>
          </a:xfrm>
          <a:prstGeom prst="rect">
            <a:avLst/>
          </a:prstGeom>
        </p:spPr>
        <p:txBody>
          <a:bodyPr lIns="0" tIns="0" rIns="0" bIns="0" rtlCol="0" anchor="t">
            <a:spAutoFit/>
          </a:bodyPr>
          <a:lstStyle/>
          <a:p>
            <a:pPr algn="l">
              <a:lnSpc>
                <a:spcPts val="4399"/>
              </a:lnSpc>
            </a:pPr>
            <a:r>
              <a:rPr lang="en-US" sz="3200" b="1" dirty="0" err="1">
                <a:solidFill>
                  <a:srgbClr val="FBF9F1"/>
                </a:solidFill>
                <a:latin typeface="Poppins Bold"/>
                <a:ea typeface="Poppins Bold"/>
                <a:cs typeface="Poppins Bold"/>
                <a:sym typeface="Poppins Bold"/>
              </a:rPr>
              <a:t>Keterangan</a:t>
            </a:r>
            <a:endParaRPr lang="en-US" sz="3999" b="1" dirty="0">
              <a:solidFill>
                <a:srgbClr val="FBF9F1"/>
              </a:solidFill>
              <a:latin typeface="Poppins Bold"/>
              <a:ea typeface="Poppins Bold"/>
              <a:cs typeface="Poppins Bold"/>
              <a:sym typeface="Poppins Bold"/>
            </a:endParaRPr>
          </a:p>
        </p:txBody>
      </p:sp>
      <p:sp>
        <p:nvSpPr>
          <p:cNvPr id="10" name="TextBox 9">
            <a:extLst>
              <a:ext uri="{FF2B5EF4-FFF2-40B4-BE49-F238E27FC236}">
                <a16:creationId xmlns:a16="http://schemas.microsoft.com/office/drawing/2014/main" id="{E61EF20A-EA6E-AE8E-3029-3EACC765430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11</a:t>
            </a:r>
          </a:p>
        </p:txBody>
      </p:sp>
      <p:sp>
        <p:nvSpPr>
          <p:cNvPr id="12" name="Kotak Teks 11">
            <a:extLst>
              <a:ext uri="{FF2B5EF4-FFF2-40B4-BE49-F238E27FC236}">
                <a16:creationId xmlns:a16="http://schemas.microsoft.com/office/drawing/2014/main" id="{8097BA21-36AF-C408-09F2-3E6EC1F43B97}"/>
              </a:ext>
            </a:extLst>
          </p:cNvPr>
          <p:cNvSpPr txBox="1"/>
          <p:nvPr/>
        </p:nvSpPr>
        <p:spPr>
          <a:xfrm>
            <a:off x="3124200" y="8876071"/>
            <a:ext cx="11245644" cy="923330"/>
          </a:xfrm>
          <a:prstGeom prst="rect">
            <a:avLst/>
          </a:prstGeom>
          <a:noFill/>
        </p:spPr>
        <p:txBody>
          <a:bodyPr wrap="square">
            <a:spAutoFit/>
          </a:bodyPr>
          <a:lstStyle/>
          <a:p>
            <a:pPr algn="ctr"/>
            <a:r>
              <a:rPr lang="en-US" dirty="0">
                <a:solidFill>
                  <a:schemeClr val="bg1"/>
                </a:solidFill>
              </a:rPr>
              <a:t> J. Han, M. Kamber, and J. Pei, ”2 - Getting to Know Your Data,” in Data Mining,3rd ed., The Morgan Kaufmann Series in Data Management Systems, J. Han, </a:t>
            </a:r>
            <a:r>
              <a:rPr lang="en-US" dirty="0" err="1">
                <a:solidFill>
                  <a:schemeClr val="bg1"/>
                </a:solidFill>
              </a:rPr>
              <a:t>M.Kamber</a:t>
            </a:r>
            <a:r>
              <a:rPr lang="en-US" dirty="0">
                <a:solidFill>
                  <a:schemeClr val="bg1"/>
                </a:solidFill>
              </a:rPr>
              <a:t>, and J. Pei, Eds. Morgan Kaufmann, 2012, pp. 39-82. </a:t>
            </a:r>
            <a:r>
              <a:rPr lang="en-US" dirty="0" err="1">
                <a:solidFill>
                  <a:schemeClr val="bg1"/>
                </a:solidFill>
              </a:rPr>
              <a:t>doi</a:t>
            </a:r>
            <a:r>
              <a:rPr lang="en-US" dirty="0">
                <a:solidFill>
                  <a:schemeClr val="bg1"/>
                </a:solidFill>
              </a:rPr>
              <a:t>: 10.1016/B978-0-12-381479-1.00002-2.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CE6AF0C-EB7B-E0D6-2E63-B76B31E11B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33A8A8-61EA-EFD4-8ECA-DA6BC038D96C}"/>
              </a:ext>
            </a:extLst>
          </p:cNvPr>
          <p:cNvSpPr/>
          <p:nvPr/>
        </p:nvSpPr>
        <p:spPr>
          <a:xfrm>
            <a:off x="2573933" y="6162690"/>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008DCFC-43B8-7012-A28C-F8332F5E58A0}"/>
              </a:ext>
            </a:extLst>
          </p:cNvPr>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7DF4E0C7-0456-F2D0-7BA4-8BF4DF023E06}"/>
              </a:ext>
            </a:extLst>
          </p:cNvPr>
          <p:cNvSpPr/>
          <p:nvPr/>
        </p:nvSpPr>
        <p:spPr>
          <a:xfrm>
            <a:off x="4150747" y="4727953"/>
            <a:ext cx="13422347" cy="2869475"/>
          </a:xfrm>
          <a:custGeom>
            <a:avLst/>
            <a:gdLst/>
            <a:ahLst/>
            <a:cxnLst/>
            <a:rect l="l" t="t" r="r" b="b"/>
            <a:pathLst>
              <a:path w="13422347" h="2869475">
                <a:moveTo>
                  <a:pt x="0" y="0"/>
                </a:moveTo>
                <a:lnTo>
                  <a:pt x="13422347" y="0"/>
                </a:lnTo>
                <a:lnTo>
                  <a:pt x="13422347" y="2869475"/>
                </a:lnTo>
                <a:lnTo>
                  <a:pt x="0" y="2869475"/>
                </a:lnTo>
                <a:lnTo>
                  <a:pt x="0" y="0"/>
                </a:lnTo>
                <a:close/>
              </a:path>
            </a:pathLst>
          </a:custGeom>
          <a:blipFill>
            <a:blip r:embed="rId5"/>
            <a:stretch>
              <a:fillRect/>
            </a:stretch>
          </a:blipFill>
        </p:spPr>
      </p:sp>
      <p:sp>
        <p:nvSpPr>
          <p:cNvPr id="5" name="TextBox 5">
            <a:extLst>
              <a:ext uri="{FF2B5EF4-FFF2-40B4-BE49-F238E27FC236}">
                <a16:creationId xmlns:a16="http://schemas.microsoft.com/office/drawing/2014/main" id="{E7EA3D2B-590E-17D3-8F3E-C8930EFFA324}"/>
              </a:ext>
            </a:extLst>
          </p:cNvPr>
          <p:cNvSpPr txBox="1"/>
          <p:nvPr/>
        </p:nvSpPr>
        <p:spPr>
          <a:xfrm>
            <a:off x="6791166" y="1881894"/>
            <a:ext cx="10468134" cy="1708287"/>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PASANGAN DATA YANG TELAH DIUBAH MENJADI VEKTOR BESERTA SKOR COSINE SIMILARITY</a:t>
            </a:r>
          </a:p>
        </p:txBody>
      </p:sp>
      <p:sp>
        <p:nvSpPr>
          <p:cNvPr id="6" name="TextBox 9">
            <a:extLst>
              <a:ext uri="{FF2B5EF4-FFF2-40B4-BE49-F238E27FC236}">
                <a16:creationId xmlns:a16="http://schemas.microsoft.com/office/drawing/2014/main" id="{BAA58049-010B-7232-5701-9CC57CC53E06}"/>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12</a:t>
            </a:r>
          </a:p>
        </p:txBody>
      </p:sp>
    </p:spTree>
    <p:extLst>
      <p:ext uri="{BB962C8B-B14F-4D97-AF65-F5344CB8AC3E}">
        <p14:creationId xmlns:p14="http://schemas.microsoft.com/office/powerpoint/2010/main" val="142767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2296254"/>
            <a:ext cx="16250422" cy="6962046"/>
            <a:chOff x="0" y="0"/>
            <a:chExt cx="4279946" cy="1833625"/>
          </a:xfrm>
        </p:grpSpPr>
        <p:sp>
          <p:nvSpPr>
            <p:cNvPr id="4" name="Freeform 4"/>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5" name="TextBox 5"/>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404341" y="9547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7" name="TextBox 7"/>
          <p:cNvSpPr txBox="1"/>
          <p:nvPr/>
        </p:nvSpPr>
        <p:spPr>
          <a:xfrm>
            <a:off x="1683463" y="3578589"/>
            <a:ext cx="7720878" cy="4321175"/>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Lato"/>
                <a:ea typeface="Lato"/>
                <a:cs typeface="Lato"/>
                <a:sym typeface="Lato"/>
              </a:rPr>
              <a:t>Selenium</a:t>
            </a:r>
          </a:p>
          <a:p>
            <a:pPr marL="755651" lvl="1" indent="-377825" algn="just">
              <a:lnSpc>
                <a:spcPts val="4900"/>
              </a:lnSpc>
              <a:buFont typeface="Arial"/>
              <a:buChar char="•"/>
            </a:pPr>
            <a:r>
              <a:rPr lang="en-US" sz="3500">
                <a:solidFill>
                  <a:srgbClr val="000000"/>
                </a:solidFill>
                <a:latin typeface="Lato"/>
                <a:ea typeface="Lato"/>
                <a:cs typeface="Lato"/>
                <a:sym typeface="Lato"/>
              </a:rPr>
              <a:t>LXML</a:t>
            </a:r>
          </a:p>
          <a:p>
            <a:pPr marL="755651" lvl="1" indent="-377825" algn="just">
              <a:lnSpc>
                <a:spcPts val="4900"/>
              </a:lnSpc>
              <a:buFont typeface="Arial"/>
              <a:buChar char="•"/>
            </a:pPr>
            <a:r>
              <a:rPr lang="en-US" sz="3500">
                <a:solidFill>
                  <a:srgbClr val="000000"/>
                </a:solidFill>
                <a:latin typeface="Lato"/>
                <a:ea typeface="Lato"/>
                <a:cs typeface="Lato"/>
                <a:sym typeface="Lato"/>
              </a:rPr>
              <a:t>Natural Language Toolkit (NLTK)</a:t>
            </a:r>
          </a:p>
          <a:p>
            <a:pPr marL="755651" lvl="1" indent="-377825" algn="just">
              <a:lnSpc>
                <a:spcPts val="4900"/>
              </a:lnSpc>
              <a:buFont typeface="Arial"/>
              <a:buChar char="•"/>
            </a:pPr>
            <a:r>
              <a:rPr lang="en-US" sz="3500">
                <a:solidFill>
                  <a:srgbClr val="000000"/>
                </a:solidFill>
                <a:latin typeface="Lato"/>
                <a:ea typeface="Lato"/>
                <a:cs typeface="Lato"/>
                <a:sym typeface="Lato"/>
              </a:rPr>
              <a:t>Scikit-learn</a:t>
            </a:r>
          </a:p>
          <a:p>
            <a:pPr marL="755651" lvl="1" indent="-377825" algn="just">
              <a:lnSpc>
                <a:spcPts val="4900"/>
              </a:lnSpc>
              <a:buFont typeface="Arial"/>
              <a:buChar char="•"/>
            </a:pPr>
            <a:r>
              <a:rPr lang="en-US" sz="3500">
                <a:solidFill>
                  <a:srgbClr val="000000"/>
                </a:solidFill>
                <a:latin typeface="Lato"/>
                <a:ea typeface="Lato"/>
                <a:cs typeface="Lato"/>
                <a:sym typeface="Lato"/>
              </a:rPr>
              <a:t>NVIDIA GeForce RTX 3060</a:t>
            </a:r>
          </a:p>
          <a:p>
            <a:pPr marL="755651" lvl="1" indent="-377825" algn="just">
              <a:lnSpc>
                <a:spcPts val="4900"/>
              </a:lnSpc>
              <a:buFont typeface="Arial"/>
              <a:buChar char="•"/>
            </a:pPr>
            <a:r>
              <a:rPr lang="en-US" sz="3500">
                <a:solidFill>
                  <a:srgbClr val="000000"/>
                </a:solidFill>
                <a:latin typeface="Lato"/>
                <a:ea typeface="Lato"/>
                <a:cs typeface="Lato"/>
                <a:sym typeface="Lato"/>
              </a:rPr>
              <a:t>Visual Studio Code</a:t>
            </a:r>
          </a:p>
          <a:p>
            <a:pPr algn="just">
              <a:lnSpc>
                <a:spcPts val="4900"/>
              </a:lnSpc>
            </a:pPr>
            <a:endParaRPr lang="en-US" sz="3500">
              <a:solidFill>
                <a:srgbClr val="000000"/>
              </a:solidFill>
              <a:latin typeface="Lato"/>
              <a:ea typeface="Lato"/>
              <a:cs typeface="Lato"/>
              <a:sym typeface="Lato"/>
            </a:endParaRPr>
          </a:p>
        </p:txBody>
      </p:sp>
      <p:sp>
        <p:nvSpPr>
          <p:cNvPr id="8" name="TextBox 8"/>
          <p:cNvSpPr txBox="1"/>
          <p:nvPr/>
        </p:nvSpPr>
        <p:spPr>
          <a:xfrm>
            <a:off x="624367" y="732618"/>
            <a:ext cx="9237174" cy="904829"/>
          </a:xfrm>
          <a:prstGeom prst="rect">
            <a:avLst/>
          </a:prstGeom>
        </p:spPr>
        <p:txBody>
          <a:bodyPr lIns="0" tIns="0" rIns="0" bIns="0" rtlCol="0" anchor="t">
            <a:spAutoFit/>
          </a:bodyPr>
          <a:lstStyle/>
          <a:p>
            <a:pPr algn="l">
              <a:lnSpc>
                <a:spcPts val="6599"/>
              </a:lnSpc>
            </a:pPr>
            <a:r>
              <a:rPr lang="en-US" sz="5999" b="1">
                <a:solidFill>
                  <a:srgbClr val="FBF9F1"/>
                </a:solidFill>
                <a:latin typeface="Poppins Bold"/>
                <a:ea typeface="Poppins Bold"/>
                <a:cs typeface="Poppins Bold"/>
                <a:sym typeface="Poppins Bold"/>
              </a:rPr>
              <a:t>TOOLS AND LIBRARIES</a:t>
            </a:r>
          </a:p>
        </p:txBody>
      </p:sp>
      <p:sp>
        <p:nvSpPr>
          <p:cNvPr id="9" name="TextBox 9"/>
          <p:cNvSpPr txBox="1"/>
          <p:nvPr/>
        </p:nvSpPr>
        <p:spPr>
          <a:xfrm>
            <a:off x="10244527" y="3578589"/>
            <a:ext cx="3064371" cy="3082925"/>
          </a:xfrm>
          <a:prstGeom prst="rect">
            <a:avLst/>
          </a:prstGeom>
        </p:spPr>
        <p:txBody>
          <a:bodyPr lIns="0" tIns="0" rIns="0" bIns="0" rtlCol="0" anchor="t">
            <a:spAutoFit/>
          </a:bodyPr>
          <a:lstStyle/>
          <a:p>
            <a:pPr marL="755651" lvl="1" indent="-377825" algn="ctr">
              <a:lnSpc>
                <a:spcPts val="4900"/>
              </a:lnSpc>
              <a:buFont typeface="Arial"/>
              <a:buChar char="•"/>
            </a:pPr>
            <a:r>
              <a:rPr lang="en-US" sz="3500">
                <a:solidFill>
                  <a:srgbClr val="000000"/>
                </a:solidFill>
                <a:latin typeface="Lato"/>
                <a:ea typeface="Lato"/>
                <a:cs typeface="Lato"/>
                <a:sym typeface="Lato"/>
              </a:rPr>
              <a:t>TensorFlow</a:t>
            </a:r>
          </a:p>
          <a:p>
            <a:pPr marL="755651" lvl="1" indent="-377825" algn="l">
              <a:lnSpc>
                <a:spcPts val="4900"/>
              </a:lnSpc>
              <a:buFont typeface="Arial"/>
              <a:buChar char="•"/>
            </a:pPr>
            <a:r>
              <a:rPr lang="en-US" sz="3500">
                <a:solidFill>
                  <a:srgbClr val="000000"/>
                </a:solidFill>
                <a:latin typeface="Lato"/>
                <a:ea typeface="Lato"/>
                <a:cs typeface="Lato"/>
                <a:sym typeface="Lato"/>
              </a:rPr>
              <a:t>PyTorch</a:t>
            </a:r>
          </a:p>
          <a:p>
            <a:pPr marL="755651" lvl="1" indent="-377825" algn="l">
              <a:lnSpc>
                <a:spcPts val="4900"/>
              </a:lnSpc>
              <a:buFont typeface="Arial"/>
              <a:buChar char="•"/>
            </a:pPr>
            <a:r>
              <a:rPr lang="en-US" sz="3500">
                <a:solidFill>
                  <a:srgbClr val="000000"/>
                </a:solidFill>
                <a:latin typeface="Lato"/>
                <a:ea typeface="Lato"/>
                <a:cs typeface="Lato"/>
                <a:sym typeface="Lato"/>
              </a:rPr>
              <a:t>Sastrawi</a:t>
            </a:r>
          </a:p>
          <a:p>
            <a:pPr marL="755651" lvl="1" indent="-377825" algn="l">
              <a:lnSpc>
                <a:spcPts val="4900"/>
              </a:lnSpc>
              <a:buFont typeface="Arial"/>
              <a:buChar char="•"/>
            </a:pPr>
            <a:r>
              <a:rPr lang="en-US" sz="3500">
                <a:solidFill>
                  <a:srgbClr val="000000"/>
                </a:solidFill>
                <a:latin typeface="Lato"/>
                <a:ea typeface="Lato"/>
                <a:cs typeface="Lato"/>
                <a:sym typeface="Lato"/>
              </a:rPr>
              <a:t>Matplotlib</a:t>
            </a:r>
          </a:p>
          <a:p>
            <a:pPr marL="755651" lvl="1" indent="-377825" algn="l">
              <a:lnSpc>
                <a:spcPts val="4900"/>
              </a:lnSpc>
              <a:buFont typeface="Arial"/>
              <a:buChar char="•"/>
            </a:pPr>
            <a:r>
              <a:rPr lang="en-US" sz="3500">
                <a:solidFill>
                  <a:srgbClr val="000000"/>
                </a:solidFill>
                <a:latin typeface="Lato"/>
                <a:ea typeface="Lato"/>
                <a:cs typeface="Lato"/>
                <a:sym typeface="Lato"/>
              </a:rPr>
              <a:t>Seaborn</a:t>
            </a:r>
          </a:p>
        </p:txBody>
      </p:sp>
      <p:sp>
        <p:nvSpPr>
          <p:cNvPr id="10" name="TextBox 9">
            <a:extLst>
              <a:ext uri="{FF2B5EF4-FFF2-40B4-BE49-F238E27FC236}">
                <a16:creationId xmlns:a16="http://schemas.microsoft.com/office/drawing/2014/main" id="{B9597C0F-1DEE-BB28-9DD7-BE3AF6A53AA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PEMBUATAN MODEL</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0" y="3266801"/>
            <a:ext cx="16116300" cy="6561977"/>
            <a:chOff x="0" y="0"/>
            <a:chExt cx="4319963" cy="1728257"/>
          </a:xfrm>
        </p:grpSpPr>
        <p:sp>
          <p:nvSpPr>
            <p:cNvPr id="8" name="Freeform 8"/>
            <p:cNvSpPr/>
            <p:nvPr/>
          </p:nvSpPr>
          <p:spPr>
            <a:xfrm>
              <a:off x="0" y="0"/>
              <a:ext cx="4319963" cy="1728257"/>
            </a:xfrm>
            <a:custGeom>
              <a:avLst/>
              <a:gdLst/>
              <a:ahLst/>
              <a:cxnLst/>
              <a:rect l="l" t="t" r="r" b="b"/>
              <a:pathLst>
                <a:path w="4319963" h="1728257">
                  <a:moveTo>
                    <a:pt x="9440" y="0"/>
                  </a:moveTo>
                  <a:lnTo>
                    <a:pt x="4310523" y="0"/>
                  </a:lnTo>
                  <a:cubicBezTo>
                    <a:pt x="4313027" y="0"/>
                    <a:pt x="4315428" y="995"/>
                    <a:pt x="4317198" y="2765"/>
                  </a:cubicBezTo>
                  <a:cubicBezTo>
                    <a:pt x="4318969" y="4535"/>
                    <a:pt x="4319963" y="6936"/>
                    <a:pt x="4319963" y="9440"/>
                  </a:cubicBezTo>
                  <a:lnTo>
                    <a:pt x="4319963" y="1718817"/>
                  </a:lnTo>
                  <a:cubicBezTo>
                    <a:pt x="4319963" y="1721321"/>
                    <a:pt x="4318969" y="1723722"/>
                    <a:pt x="4317198" y="1725492"/>
                  </a:cubicBezTo>
                  <a:cubicBezTo>
                    <a:pt x="4315428" y="1727263"/>
                    <a:pt x="4313027" y="1728257"/>
                    <a:pt x="4310523" y="1728257"/>
                  </a:cubicBezTo>
                  <a:lnTo>
                    <a:pt x="9440" y="1728257"/>
                  </a:lnTo>
                  <a:cubicBezTo>
                    <a:pt x="6936" y="1728257"/>
                    <a:pt x="4535" y="1727263"/>
                    <a:pt x="2765" y="1725492"/>
                  </a:cubicBezTo>
                  <a:cubicBezTo>
                    <a:pt x="995" y="1723722"/>
                    <a:pt x="0" y="1721321"/>
                    <a:pt x="0" y="1718817"/>
                  </a:cubicBezTo>
                  <a:lnTo>
                    <a:pt x="0" y="9440"/>
                  </a:lnTo>
                  <a:cubicBezTo>
                    <a:pt x="0" y="6936"/>
                    <a:pt x="995" y="4535"/>
                    <a:pt x="2765" y="2765"/>
                  </a:cubicBezTo>
                  <a:cubicBezTo>
                    <a:pt x="4535" y="995"/>
                    <a:pt x="6936" y="0"/>
                    <a:pt x="9440"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319963"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504564" y="5988930"/>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504564" y="7309941"/>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504564" y="8133960"/>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2041396" y="3369311"/>
            <a:ext cx="4513440" cy="6356958"/>
          </a:xfrm>
          <a:custGeom>
            <a:avLst/>
            <a:gdLst/>
            <a:ahLst/>
            <a:cxnLst/>
            <a:rect l="l" t="t" r="r" b="b"/>
            <a:pathLst>
              <a:path w="4513440" h="6356958">
                <a:moveTo>
                  <a:pt x="0" y="0"/>
                </a:moveTo>
                <a:lnTo>
                  <a:pt x="4513440" y="0"/>
                </a:lnTo>
                <a:lnTo>
                  <a:pt x="4513440" y="6356958"/>
                </a:lnTo>
                <a:lnTo>
                  <a:pt x="0" y="6356958"/>
                </a:lnTo>
                <a:lnTo>
                  <a:pt x="0" y="0"/>
                </a:lnTo>
                <a:close/>
              </a:path>
            </a:pathLst>
          </a:custGeom>
          <a:blipFill>
            <a:blip r:embed="rId4"/>
            <a:stretch>
              <a:fillRect/>
            </a:stretch>
          </a:blipFill>
        </p:spPr>
      </p:sp>
      <p:sp>
        <p:nvSpPr>
          <p:cNvPr id="15" name="TextBox 15"/>
          <p:cNvSpPr txBox="1"/>
          <p:nvPr/>
        </p:nvSpPr>
        <p:spPr>
          <a:xfrm>
            <a:off x="1504564" y="2262884"/>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INDOBERT</a:t>
            </a:r>
          </a:p>
        </p:txBody>
      </p:sp>
      <p:sp>
        <p:nvSpPr>
          <p:cNvPr id="16" name="TextBox 16"/>
          <p:cNvSpPr txBox="1"/>
          <p:nvPr/>
        </p:nvSpPr>
        <p:spPr>
          <a:xfrm>
            <a:off x="1504564" y="3520692"/>
            <a:ext cx="10186560" cy="2345963"/>
          </a:xfrm>
          <a:prstGeom prst="rect">
            <a:avLst/>
          </a:prstGeom>
        </p:spPr>
        <p:txBody>
          <a:bodyPr lIns="0" tIns="0" rIns="0" bIns="0" rtlCol="0" anchor="t">
            <a:spAutoFit/>
          </a:bodyPr>
          <a:lstStyle/>
          <a:p>
            <a:pPr algn="just">
              <a:lnSpc>
                <a:spcPts val="3079"/>
              </a:lnSpc>
              <a:spcBef>
                <a:spcPct val="0"/>
              </a:spcBef>
            </a:pPr>
            <a:r>
              <a:rPr lang="en-US" sz="2199" dirty="0" err="1">
                <a:solidFill>
                  <a:srgbClr val="000000"/>
                </a:solidFill>
                <a:latin typeface="Lato"/>
                <a:ea typeface="Lato"/>
                <a:cs typeface="Lato"/>
                <a:sym typeface="Lato"/>
              </a:rPr>
              <a:t>IndoBERT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adalah</a:t>
            </a:r>
            <a:r>
              <a:rPr lang="en-US" sz="2199" dirty="0">
                <a:solidFill>
                  <a:srgbClr val="000000"/>
                </a:solidFill>
                <a:latin typeface="Lato"/>
                <a:ea typeface="Lato"/>
                <a:cs typeface="Lato"/>
                <a:sym typeface="Lato"/>
              </a:rPr>
              <a:t> model </a:t>
            </a:r>
            <a:r>
              <a:rPr lang="en-US" sz="2199" dirty="0" err="1">
                <a:solidFill>
                  <a:srgbClr val="000000"/>
                </a:solidFill>
                <a:latin typeface="Lato"/>
                <a:ea typeface="Lato"/>
                <a:cs typeface="Lato"/>
                <a:sym typeface="Lato"/>
              </a:rPr>
              <a:t>berbasis</a:t>
            </a:r>
            <a:r>
              <a:rPr lang="en-US" sz="2199" dirty="0">
                <a:solidFill>
                  <a:srgbClr val="000000"/>
                </a:solidFill>
                <a:latin typeface="Lato"/>
                <a:ea typeface="Lato"/>
                <a:cs typeface="Lato"/>
                <a:sym typeface="Lato"/>
              </a:rPr>
              <a:t> transformer </a:t>
            </a:r>
            <a:r>
              <a:rPr lang="en-US" sz="2199" dirty="0" err="1">
                <a:solidFill>
                  <a:srgbClr val="000000"/>
                </a:solidFill>
                <a:latin typeface="Lato"/>
                <a:ea typeface="Lato"/>
                <a:cs typeface="Lato"/>
                <a:sym typeface="Lato"/>
              </a:rPr>
              <a:t>seperti</a:t>
            </a:r>
            <a:r>
              <a:rPr lang="en-US" sz="2199" dirty="0">
                <a:solidFill>
                  <a:srgbClr val="000000"/>
                </a:solidFill>
                <a:latin typeface="Lato"/>
                <a:ea typeface="Lato"/>
                <a:cs typeface="Lato"/>
                <a:sym typeface="Lato"/>
              </a:rPr>
              <a:t> BERT, </a:t>
            </a:r>
            <a:r>
              <a:rPr lang="en-US" sz="2199" dirty="0" err="1">
                <a:solidFill>
                  <a:srgbClr val="000000"/>
                </a:solidFill>
                <a:latin typeface="Lato"/>
                <a:ea typeface="Lato"/>
                <a:cs typeface="Lato"/>
                <a:sym typeface="Lato"/>
              </a:rPr>
              <a:t>dirancang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bahasa</a:t>
            </a:r>
            <a:r>
              <a:rPr lang="en-US" sz="2199" dirty="0">
                <a:solidFill>
                  <a:srgbClr val="000000"/>
                </a:solidFill>
                <a:latin typeface="Lato"/>
                <a:ea typeface="Lato"/>
                <a:cs typeface="Lato"/>
                <a:sym typeface="Lato"/>
              </a:rPr>
              <a:t> Indonesia. Model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dilatih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lebih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220 </a:t>
            </a:r>
            <a:r>
              <a:rPr lang="en-US" sz="2199" dirty="0" err="1">
                <a:solidFill>
                  <a:srgbClr val="000000"/>
                </a:solidFill>
                <a:latin typeface="Lato"/>
                <a:ea typeface="Lato"/>
                <a:cs typeface="Lato"/>
                <a:sym typeface="Lato"/>
              </a:rPr>
              <a:t>juta</a:t>
            </a:r>
            <a:r>
              <a:rPr lang="en-US" sz="2199" dirty="0">
                <a:solidFill>
                  <a:srgbClr val="000000"/>
                </a:solidFill>
                <a:latin typeface="Lato"/>
                <a:ea typeface="Lato"/>
                <a:cs typeface="Lato"/>
                <a:sym typeface="Lato"/>
              </a:rPr>
              <a:t> kata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berbagai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sumber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tepercaya</a:t>
            </a:r>
            <a:r>
              <a:rPr lang="en-US" sz="2199" dirty="0">
                <a:solidFill>
                  <a:srgbClr val="000000"/>
                </a:solidFill>
                <a:latin typeface="Lato"/>
                <a:ea typeface="Lato"/>
                <a:cs typeface="Lato"/>
                <a:sym typeface="Lato"/>
              </a:rPr>
              <a:t>. BERT </a:t>
            </a:r>
            <a:r>
              <a:rPr lang="en-US" sz="2199" dirty="0" err="1">
                <a:solidFill>
                  <a:srgbClr val="000000"/>
                </a:solidFill>
                <a:latin typeface="Lato"/>
                <a:ea typeface="Lato"/>
                <a:cs typeface="Lato"/>
                <a:sym typeface="Lato"/>
              </a:rPr>
              <a:t>memiliki</a:t>
            </a:r>
            <a:r>
              <a:rPr lang="en-US" sz="2199" dirty="0">
                <a:solidFill>
                  <a:srgbClr val="000000"/>
                </a:solidFill>
                <a:latin typeface="Lato"/>
                <a:ea typeface="Lato"/>
                <a:cs typeface="Lato"/>
                <a:sym typeface="Lato"/>
              </a:rPr>
              <a:t> encoder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mengubah</a:t>
            </a:r>
            <a:r>
              <a:rPr lang="en-US" sz="2199" dirty="0">
                <a:solidFill>
                  <a:srgbClr val="000000"/>
                </a:solidFill>
                <a:latin typeface="Lato"/>
                <a:ea typeface="Lato"/>
                <a:cs typeface="Lato"/>
                <a:sym typeface="Lato"/>
              </a:rPr>
              <a:t> input </a:t>
            </a:r>
            <a:r>
              <a:rPr lang="en-US" sz="2199" dirty="0" err="1">
                <a:solidFill>
                  <a:srgbClr val="000000"/>
                </a:solidFill>
                <a:latin typeface="Lato"/>
                <a:ea typeface="Lato"/>
                <a:cs typeface="Lato"/>
                <a:sym typeface="Lato"/>
              </a:rPr>
              <a:t>menjadi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vektor</a:t>
            </a:r>
            <a:r>
              <a:rPr lang="en-US" sz="2199" dirty="0">
                <a:solidFill>
                  <a:srgbClr val="000000"/>
                </a:solidFill>
                <a:latin typeface="Lato"/>
                <a:ea typeface="Lato"/>
                <a:cs typeface="Lato"/>
                <a:sym typeface="Lato"/>
              </a:rPr>
              <a:t> kata dan decoder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membuat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Model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tiga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jenis</a:t>
            </a:r>
            <a:r>
              <a:rPr lang="en-US" sz="2199" dirty="0">
                <a:solidFill>
                  <a:srgbClr val="000000"/>
                </a:solidFill>
                <a:latin typeface="Lato"/>
                <a:ea typeface="Lato"/>
                <a:cs typeface="Lato"/>
                <a:sym typeface="Lato"/>
              </a:rPr>
              <a:t> embedding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menghasilkan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representasi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vektor</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mendukung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berkualitas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tinggi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yaitu</a:t>
            </a:r>
            <a:r>
              <a:rPr lang="en-US" sz="2199" dirty="0">
                <a:solidFill>
                  <a:srgbClr val="000000"/>
                </a:solidFill>
                <a:latin typeface="Lato"/>
                <a:ea typeface="Lato"/>
                <a:cs typeface="Lato"/>
                <a:sym typeface="Lato"/>
              </a:rPr>
              <a:t> </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93670" y="5941305"/>
            <a:ext cx="9697454" cy="1163320"/>
          </a:xfrm>
          <a:prstGeom prst="rect">
            <a:avLst/>
          </a:prstGeom>
        </p:spPr>
        <p:txBody>
          <a:bodyPr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Token embedding</a:t>
            </a:r>
            <a:r>
              <a:rPr lang="en-US" sz="2199" dirty="0">
                <a:solidFill>
                  <a:srgbClr val="000000"/>
                </a:solidFill>
                <a:latin typeface="Lato"/>
                <a:ea typeface="Lato"/>
                <a:cs typeface="Lato"/>
                <a:sym typeface="Lato"/>
              </a:rPr>
              <a:t> : Token-token yang </a:t>
            </a:r>
            <a:r>
              <a:rPr lang="en-US" sz="2199" dirty="0" err="1">
                <a:solidFill>
                  <a:srgbClr val="000000"/>
                </a:solidFill>
                <a:latin typeface="Lato"/>
                <a:ea typeface="Lato"/>
                <a:cs typeface="Lato"/>
                <a:sym typeface="Lato"/>
              </a:rPr>
              <a:t>berada</a:t>
            </a:r>
            <a:r>
              <a:rPr lang="en-US" sz="2199" dirty="0">
                <a:solidFill>
                  <a:srgbClr val="000000"/>
                </a:solidFill>
                <a:latin typeface="Lato"/>
                <a:ea typeface="Lato"/>
                <a:cs typeface="Lato"/>
                <a:sym typeface="Lato"/>
              </a:rPr>
              <a:t> di </a:t>
            </a:r>
            <a:r>
              <a:rPr lang="en-US" sz="2199" dirty="0" err="1">
                <a:solidFill>
                  <a:srgbClr val="000000"/>
                </a:solidFill>
                <a:latin typeface="Lato"/>
                <a:ea typeface="Lato"/>
                <a:cs typeface="Lato"/>
                <a:sym typeface="Lato"/>
              </a:rPr>
              <a:t>awal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kalimat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direpresentasikan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CLS, </a:t>
            </a:r>
            <a:r>
              <a:rPr lang="en-US" sz="2199" dirty="0" err="1">
                <a:solidFill>
                  <a:srgbClr val="000000"/>
                </a:solidFill>
                <a:latin typeface="Lato"/>
                <a:ea typeface="Lato"/>
                <a:cs typeface="Lato"/>
                <a:sym typeface="Lato"/>
              </a:rPr>
              <a:t>sementara</a:t>
            </a:r>
            <a:r>
              <a:rPr lang="en-US" sz="2199" dirty="0">
                <a:solidFill>
                  <a:srgbClr val="000000"/>
                </a:solidFill>
                <a:latin typeface="Lato"/>
                <a:ea typeface="Lato"/>
                <a:cs typeface="Lato"/>
                <a:sym typeface="Lato"/>
              </a:rPr>
              <a:t> di </a:t>
            </a:r>
            <a:r>
              <a:rPr lang="en-US" sz="2199" dirty="0" err="1">
                <a:solidFill>
                  <a:srgbClr val="000000"/>
                </a:solidFill>
                <a:latin typeface="Lato"/>
                <a:ea typeface="Lato"/>
                <a:cs typeface="Lato"/>
                <a:sym typeface="Lato"/>
              </a:rPr>
              <a:t>akhir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kalimat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direpresentasikan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token SEP.</a:t>
            </a:r>
          </a:p>
        </p:txBody>
      </p:sp>
      <p:sp>
        <p:nvSpPr>
          <p:cNvPr id="19" name="TextBox 19"/>
          <p:cNvSpPr txBox="1"/>
          <p:nvPr/>
        </p:nvSpPr>
        <p:spPr>
          <a:xfrm>
            <a:off x="1993670" y="7228450"/>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Embeddings segment: </a:t>
            </a:r>
            <a:r>
              <a:rPr lang="en-US" sz="2199">
                <a:solidFill>
                  <a:srgbClr val="000000"/>
                </a:solidFill>
                <a:latin typeface="Lato"/>
                <a:ea typeface="Lato"/>
                <a:cs typeface="Lato"/>
                <a:sym typeface="Lato"/>
              </a:rPr>
              <a:t>Embedding ini berguna untuk membedakan antara dua kalimat dengan menandai setiap kalimat.</a:t>
            </a:r>
          </a:p>
        </p:txBody>
      </p:sp>
      <p:sp>
        <p:nvSpPr>
          <p:cNvPr id="20" name="TextBox 20"/>
          <p:cNvSpPr txBox="1"/>
          <p:nvPr/>
        </p:nvSpPr>
        <p:spPr>
          <a:xfrm>
            <a:off x="1993670" y="8062945"/>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Positional embeddings: </a:t>
            </a:r>
            <a:r>
              <a:rPr lang="en-US" sz="2199">
                <a:solidFill>
                  <a:srgbClr val="000000"/>
                </a:solidFill>
                <a:latin typeface="Lato"/>
                <a:ea typeface="Lato"/>
                <a:cs typeface="Lato"/>
                <a:sym typeface="Lato"/>
              </a:rPr>
              <a:t>Embedding }ini memberikan token yang berguna untuk menyediakan informasi posisi pada embedding dalam sebuah kalimat.</a:t>
            </a:r>
          </a:p>
        </p:txBody>
      </p:sp>
      <p:sp>
        <p:nvSpPr>
          <p:cNvPr id="22" name="Kotak Teks 21">
            <a:extLst>
              <a:ext uri="{FF2B5EF4-FFF2-40B4-BE49-F238E27FC236}">
                <a16:creationId xmlns:a16="http://schemas.microsoft.com/office/drawing/2014/main" id="{19A2E152-17E3-F9C0-00E5-2770EB955488}"/>
              </a:ext>
            </a:extLst>
          </p:cNvPr>
          <p:cNvSpPr txBox="1"/>
          <p:nvPr/>
        </p:nvSpPr>
        <p:spPr>
          <a:xfrm>
            <a:off x="1671530" y="8955525"/>
            <a:ext cx="9301270" cy="646331"/>
          </a:xfrm>
          <a:prstGeom prst="rect">
            <a:avLst/>
          </a:prstGeom>
          <a:noFill/>
        </p:spPr>
        <p:txBody>
          <a:bodyPr wrap="square">
            <a:spAutoFit/>
          </a:bodyPr>
          <a:lstStyle/>
          <a:p>
            <a:pPr algn="ctr"/>
            <a:r>
              <a:rPr lang="en-US" dirty="0" err="1"/>
              <a:t>Juarto</a:t>
            </a:r>
            <a:r>
              <a:rPr lang="en-US" dirty="0"/>
              <a:t>, B. (2022). Indonesian news classification using </a:t>
            </a:r>
            <a:r>
              <a:rPr lang="en-US" dirty="0" err="1"/>
              <a:t>IndoBert</a:t>
            </a:r>
            <a:r>
              <a:rPr lang="en-US" dirty="0"/>
              <a:t>. *International Journal of Intelligent Systems and Applications in Engineering, 11*(2), 454–460.www.ijisae.org</a:t>
            </a:r>
          </a:p>
        </p:txBody>
      </p:sp>
      <p:sp>
        <p:nvSpPr>
          <p:cNvPr id="23" name="TextBox 9">
            <a:extLst>
              <a:ext uri="{FF2B5EF4-FFF2-40B4-BE49-F238E27FC236}">
                <a16:creationId xmlns:a16="http://schemas.microsoft.com/office/drawing/2014/main" id="{66E69492-5A27-A9E5-4282-F415C9521B4C}"/>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1" y="3266801"/>
            <a:ext cx="16099170" cy="6561977"/>
            <a:chOff x="0" y="0"/>
            <a:chExt cx="4409847" cy="1728257"/>
          </a:xfrm>
        </p:grpSpPr>
        <p:sp>
          <p:nvSpPr>
            <p:cNvPr id="8" name="Freeform 8"/>
            <p:cNvSpPr/>
            <p:nvPr/>
          </p:nvSpPr>
          <p:spPr>
            <a:xfrm>
              <a:off x="0" y="0"/>
              <a:ext cx="4409847" cy="1728257"/>
            </a:xfrm>
            <a:custGeom>
              <a:avLst/>
              <a:gdLst/>
              <a:ahLst/>
              <a:cxnLst/>
              <a:rect l="l" t="t" r="r" b="b"/>
              <a:pathLst>
                <a:path w="4409847" h="1728257">
                  <a:moveTo>
                    <a:pt x="9248" y="0"/>
                  </a:moveTo>
                  <a:lnTo>
                    <a:pt x="4400599" y="0"/>
                  </a:lnTo>
                  <a:cubicBezTo>
                    <a:pt x="4403052" y="0"/>
                    <a:pt x="4405404" y="974"/>
                    <a:pt x="4407138" y="2709"/>
                  </a:cubicBezTo>
                  <a:cubicBezTo>
                    <a:pt x="4408872" y="4443"/>
                    <a:pt x="4409847" y="6795"/>
                    <a:pt x="4409847" y="9248"/>
                  </a:cubicBezTo>
                  <a:lnTo>
                    <a:pt x="4409847" y="1719010"/>
                  </a:lnTo>
                  <a:cubicBezTo>
                    <a:pt x="4409847" y="1724117"/>
                    <a:pt x="4405706" y="1728257"/>
                    <a:pt x="4400599" y="1728257"/>
                  </a:cubicBezTo>
                  <a:lnTo>
                    <a:pt x="9248" y="1728257"/>
                  </a:lnTo>
                  <a:cubicBezTo>
                    <a:pt x="6795" y="1728257"/>
                    <a:pt x="4443" y="1727283"/>
                    <a:pt x="2709" y="1725549"/>
                  </a:cubicBezTo>
                  <a:cubicBezTo>
                    <a:pt x="974" y="1723815"/>
                    <a:pt x="0" y="1721462"/>
                    <a:pt x="0" y="1719010"/>
                  </a:cubicBezTo>
                  <a:lnTo>
                    <a:pt x="0" y="9248"/>
                  </a:lnTo>
                  <a:cubicBezTo>
                    <a:pt x="0" y="4140"/>
                    <a:pt x="4140" y="0"/>
                    <a:pt x="9248"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409847"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489005" y="5980082"/>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489005" y="7136733"/>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489005" y="8100845"/>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1675565" y="3829485"/>
            <a:ext cx="5231902" cy="3290948"/>
          </a:xfrm>
          <a:custGeom>
            <a:avLst/>
            <a:gdLst/>
            <a:ahLst/>
            <a:cxnLst/>
            <a:rect l="l" t="t" r="r" b="b"/>
            <a:pathLst>
              <a:path w="6215800" h="3360651">
                <a:moveTo>
                  <a:pt x="0" y="0"/>
                </a:moveTo>
                <a:lnTo>
                  <a:pt x="6215799" y="0"/>
                </a:lnTo>
                <a:lnTo>
                  <a:pt x="6215799" y="3360650"/>
                </a:lnTo>
                <a:lnTo>
                  <a:pt x="0" y="3360650"/>
                </a:lnTo>
                <a:lnTo>
                  <a:pt x="0" y="0"/>
                </a:lnTo>
                <a:close/>
              </a:path>
            </a:pathLst>
          </a:custGeom>
          <a:blipFill>
            <a:blip r:embed="rId4"/>
            <a:stretch>
              <a:fillRect/>
            </a:stretch>
          </a:blipFill>
        </p:spPr>
      </p:sp>
      <p:sp>
        <p:nvSpPr>
          <p:cNvPr id="15" name="TextBox 15"/>
          <p:cNvSpPr txBox="1"/>
          <p:nvPr/>
        </p:nvSpPr>
        <p:spPr>
          <a:xfrm>
            <a:off x="1504564" y="2262884"/>
            <a:ext cx="6667955" cy="509859"/>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LONG SHORT-TERM MEMORY (LSTM)</a:t>
            </a:r>
          </a:p>
        </p:txBody>
      </p:sp>
      <p:sp>
        <p:nvSpPr>
          <p:cNvPr id="16" name="TextBox 16"/>
          <p:cNvSpPr txBox="1"/>
          <p:nvPr/>
        </p:nvSpPr>
        <p:spPr>
          <a:xfrm>
            <a:off x="1504564" y="3600675"/>
            <a:ext cx="9697454" cy="2012089"/>
          </a:xfrm>
          <a:prstGeom prst="rect">
            <a:avLst/>
          </a:prstGeom>
        </p:spPr>
        <p:txBody>
          <a:bodyPr wrap="square" lIns="0" tIns="0" rIns="0" bIns="0" rtlCol="0" anchor="t">
            <a:spAutoFit/>
          </a:bodyPr>
          <a:lstStyle/>
          <a:p>
            <a:pPr algn="just">
              <a:lnSpc>
                <a:spcPts val="3220"/>
              </a:lnSpc>
              <a:spcBef>
                <a:spcPct val="0"/>
              </a:spcBef>
            </a:pPr>
            <a:r>
              <a:rPr lang="en-US" sz="2300" dirty="0">
                <a:solidFill>
                  <a:srgbClr val="000000"/>
                </a:solidFill>
                <a:latin typeface="Lato"/>
                <a:ea typeface="Lato"/>
                <a:cs typeface="Lato"/>
                <a:sym typeface="Lato"/>
              </a:rPr>
              <a:t>LSTM </a:t>
            </a:r>
            <a:r>
              <a:rPr lang="en-US" sz="2300" dirty="0" err="1">
                <a:solidFill>
                  <a:srgbClr val="000000"/>
                </a:solidFill>
                <a:latin typeface="Lato"/>
                <a:ea typeface="Lato"/>
                <a:cs typeface="Lato"/>
                <a:sym typeface="Lato"/>
              </a:rPr>
              <a:t>adalah</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jenis</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jaringan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saraf</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tiruan</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digunakan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untuk</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mengatasi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masalah</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ada</a:t>
            </a:r>
            <a:r>
              <a:rPr lang="en-US" sz="2300" dirty="0">
                <a:solidFill>
                  <a:srgbClr val="000000"/>
                </a:solidFill>
                <a:latin typeface="Lato"/>
                <a:ea typeface="Lato"/>
                <a:cs typeface="Lato"/>
                <a:sym typeface="Lato"/>
              </a:rPr>
              <a:t> pada </a:t>
            </a:r>
            <a:r>
              <a:rPr lang="en-US" sz="2300" dirty="0" err="1">
                <a:solidFill>
                  <a:srgbClr val="000000"/>
                </a:solidFill>
                <a:latin typeface="Lato"/>
                <a:ea typeface="Lato"/>
                <a:cs typeface="Lato"/>
                <a:sym typeface="Lato"/>
              </a:rPr>
              <a:t>jaringan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saraf</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biasa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yaitu</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masalah</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pembelajaran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jangka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panjang</a:t>
            </a:r>
            <a:r>
              <a:rPr lang="en-US" sz="2300" dirty="0">
                <a:solidFill>
                  <a:srgbClr val="000000"/>
                </a:solidFill>
                <a:latin typeface="Lato"/>
                <a:ea typeface="Lato"/>
                <a:cs typeface="Lato"/>
                <a:sym typeface="Lato"/>
              </a:rPr>
              <a:t>. LSTM </a:t>
            </a:r>
            <a:r>
              <a:rPr lang="en-US" sz="2300" dirty="0" err="1">
                <a:solidFill>
                  <a:srgbClr val="000000"/>
                </a:solidFill>
                <a:latin typeface="Lato"/>
                <a:ea typeface="Lato"/>
                <a:cs typeface="Lato"/>
                <a:sym typeface="Lato"/>
              </a:rPr>
              <a:t>digunakan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untuk</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mempelajari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hubungan</a:t>
            </a:r>
            <a:r>
              <a:rPr lang="en-US" sz="2300" dirty="0">
                <a:solidFill>
                  <a:srgbClr val="000000"/>
                </a:solidFill>
                <a:latin typeface="Lato"/>
                <a:ea typeface="Lato"/>
                <a:cs typeface="Lato"/>
                <a:sym typeface="Lato"/>
              </a:rPr>
              <a:t> temporal </a:t>
            </a:r>
            <a:r>
              <a:rPr lang="en-US" sz="2300" dirty="0" err="1">
                <a:solidFill>
                  <a:srgbClr val="000000"/>
                </a:solidFill>
                <a:latin typeface="Lato"/>
                <a:ea typeface="Lato"/>
                <a:cs typeface="Lato"/>
                <a:sym typeface="Lato"/>
              </a:rPr>
              <a:t>antara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teks</a:t>
            </a:r>
            <a:r>
              <a:rPr lang="en-US" sz="2300" dirty="0">
                <a:solidFill>
                  <a:srgbClr val="000000"/>
                </a:solidFill>
                <a:latin typeface="Lato"/>
                <a:ea typeface="Lato"/>
                <a:cs typeface="Lato"/>
                <a:sym typeface="Lato"/>
              </a:rPr>
              <a:t> Fatwa, Al-Qur’an, dan Hadis. LSTM </a:t>
            </a:r>
            <a:r>
              <a:rPr lang="en-US" sz="2300" dirty="0" err="1">
                <a:solidFill>
                  <a:srgbClr val="000000"/>
                </a:solidFill>
                <a:latin typeface="Lato"/>
                <a:ea typeface="Lato"/>
                <a:cs typeface="Lato"/>
                <a:sym typeface="Lato"/>
              </a:rPr>
              <a:t>memiliki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tiga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gerbang</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utama</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mengatur</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aliran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informasi</a:t>
            </a:r>
            <a:r>
              <a:rPr lang="en-US" sz="2300" dirty="0">
                <a:solidFill>
                  <a:srgbClr val="000000"/>
                </a:solidFill>
                <a:latin typeface="Lato"/>
                <a:ea typeface="Lato"/>
                <a:cs typeface="Lato"/>
                <a:sym typeface="Lato"/>
              </a:rPr>
              <a:t>:</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78111" y="5837039"/>
            <a:ext cx="9697454" cy="755784"/>
          </a:xfrm>
          <a:prstGeom prst="rect">
            <a:avLst/>
          </a:prstGeom>
        </p:spPr>
        <p:txBody>
          <a:bodyPr wrap="square"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Forget Gate: </a:t>
            </a:r>
            <a:r>
              <a:rPr lang="en-US" sz="2199">
                <a:solidFill>
                  <a:srgbClr val="000000"/>
                </a:solidFill>
                <a:latin typeface="Lato"/>
                <a:ea typeface="Lato"/>
                <a:cs typeface="Lato"/>
                <a:sym typeface="Lato"/>
              </a:rPr>
              <a:t>Gerbang ini memutuskan informasi mana yang harus dilupakan dari unit memori. Ini berdasarkan input saat ini dan status sebelumnya.</a:t>
            </a:r>
          </a:p>
        </p:txBody>
      </p:sp>
      <p:sp>
        <p:nvSpPr>
          <p:cNvPr id="19" name="TextBox 19"/>
          <p:cNvSpPr txBox="1"/>
          <p:nvPr/>
        </p:nvSpPr>
        <p:spPr>
          <a:xfrm>
            <a:off x="1978111" y="6695654"/>
            <a:ext cx="9527367" cy="1153329"/>
          </a:xfrm>
          <a:prstGeom prst="rect">
            <a:avLst/>
          </a:prstGeom>
        </p:spPr>
        <p:txBody>
          <a:bodyPr wrap="square"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Input Gate: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mengontrol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baru</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disimpan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dalam</a:t>
            </a:r>
            <a:r>
              <a:rPr lang="en-US" sz="2199" dirty="0">
                <a:solidFill>
                  <a:srgbClr val="000000"/>
                </a:solidFill>
                <a:latin typeface="Lato"/>
                <a:ea typeface="Lato"/>
                <a:cs typeface="Lato"/>
                <a:sym typeface="Lato"/>
              </a:rPr>
              <a:t> unit </a:t>
            </a:r>
            <a:r>
              <a:rPr lang="en-US" sz="2199" dirty="0" err="1">
                <a:solidFill>
                  <a:srgbClr val="000000"/>
                </a:solidFill>
                <a:latin typeface="Lato"/>
                <a:ea typeface="Lato"/>
                <a:cs typeface="Lato"/>
                <a:sym typeface="Lato"/>
              </a:rPr>
              <a:t>memori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memutuskan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seberapa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besar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bagian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informasi</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disimpan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berdasarkan</a:t>
            </a:r>
            <a:r>
              <a:rPr lang="en-US" sz="2199" dirty="0">
                <a:solidFill>
                  <a:srgbClr val="000000"/>
                </a:solidFill>
                <a:latin typeface="Lato"/>
                <a:ea typeface="Lato"/>
                <a:cs typeface="Lato"/>
                <a:sym typeface="Lato"/>
              </a:rPr>
              <a:t> input </a:t>
            </a:r>
            <a:r>
              <a:rPr lang="en-US" sz="2199" dirty="0" err="1">
                <a:solidFill>
                  <a:srgbClr val="000000"/>
                </a:solidFill>
                <a:latin typeface="Lato"/>
                <a:ea typeface="Lato"/>
                <a:cs typeface="Lato"/>
                <a:sym typeface="Lato"/>
              </a:rPr>
              <a:t>saat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dan status </a:t>
            </a:r>
            <a:r>
              <a:rPr lang="en-US" sz="2199" dirty="0" err="1">
                <a:solidFill>
                  <a:srgbClr val="000000"/>
                </a:solidFill>
                <a:latin typeface="Lato"/>
                <a:ea typeface="Lato"/>
                <a:cs typeface="Lato"/>
                <a:sym typeface="Lato"/>
              </a:rPr>
              <a:t>sebelumnya</a:t>
            </a:r>
            <a:r>
              <a:rPr lang="en-US" sz="2199" dirty="0">
                <a:solidFill>
                  <a:srgbClr val="000000"/>
                </a:solidFill>
                <a:latin typeface="Lato"/>
                <a:ea typeface="Lato"/>
                <a:cs typeface="Lato"/>
                <a:sym typeface="Lato"/>
              </a:rPr>
              <a:t>.</a:t>
            </a:r>
          </a:p>
        </p:txBody>
      </p:sp>
      <p:sp>
        <p:nvSpPr>
          <p:cNvPr id="20" name="TextBox 20"/>
          <p:cNvSpPr txBox="1"/>
          <p:nvPr/>
        </p:nvSpPr>
        <p:spPr>
          <a:xfrm>
            <a:off x="1978111" y="8066008"/>
            <a:ext cx="10047726" cy="1163251"/>
          </a:xfrm>
          <a:prstGeom prst="rect">
            <a:avLst/>
          </a:prstGeom>
        </p:spPr>
        <p:txBody>
          <a:bodyPr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 Output Gate: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memutuskan</a:t>
            </a:r>
            <a:r>
              <a:rPr lang="en-US" sz="2199" dirty="0">
                <a:solidFill>
                  <a:srgbClr val="000000"/>
                </a:solidFill>
                <a:latin typeface="Lato"/>
                <a:ea typeface="Lato"/>
                <a:cs typeface="Lato"/>
                <a:sym typeface="Lato"/>
              </a:rPr>
              <a:t> output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unit LSTM </a:t>
            </a:r>
            <a:r>
              <a:rPr lang="en-US" sz="2199" dirty="0" err="1">
                <a:solidFill>
                  <a:srgbClr val="000000"/>
                </a:solidFill>
                <a:latin typeface="Lato"/>
                <a:ea typeface="Lato"/>
                <a:cs typeface="Lato"/>
                <a:sym typeface="Lato"/>
              </a:rPr>
              <a:t>berdasarkan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memori</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ada</a:t>
            </a:r>
            <a:r>
              <a:rPr lang="en-US" sz="2199" dirty="0">
                <a:solidFill>
                  <a:srgbClr val="000000"/>
                </a:solidFill>
                <a:latin typeface="Lato"/>
                <a:ea typeface="Lato"/>
                <a:cs typeface="Lato"/>
                <a:sym typeface="Lato"/>
              </a:rPr>
              <a:t>. Output yang </a:t>
            </a:r>
            <a:r>
              <a:rPr lang="en-US" sz="2199" dirty="0" err="1">
                <a:solidFill>
                  <a:srgbClr val="000000"/>
                </a:solidFill>
                <a:latin typeface="Lato"/>
                <a:ea typeface="Lato"/>
                <a:cs typeface="Lato"/>
                <a:sym typeface="Lato"/>
              </a:rPr>
              <a:t>dihasilkan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langkah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berikutnya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dalam</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urutan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atau</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sebagai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hasil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akhir</a:t>
            </a:r>
            <a:r>
              <a:rPr lang="en-US" sz="2199" dirty="0">
                <a:solidFill>
                  <a:srgbClr val="000000"/>
                </a:solidFill>
                <a:latin typeface="Lato"/>
                <a:ea typeface="Lato"/>
                <a:cs typeface="Lato"/>
                <a:sym typeface="Lato"/>
              </a:rPr>
              <a:t>. </a:t>
            </a:r>
          </a:p>
        </p:txBody>
      </p:sp>
      <p:sp>
        <p:nvSpPr>
          <p:cNvPr id="22" name="Kotak Teks 21">
            <a:extLst>
              <a:ext uri="{FF2B5EF4-FFF2-40B4-BE49-F238E27FC236}">
                <a16:creationId xmlns:a16="http://schemas.microsoft.com/office/drawing/2014/main" id="{E4355C52-1483-EEDC-F302-76221130BAC5}"/>
              </a:ext>
            </a:extLst>
          </p:cNvPr>
          <p:cNvSpPr txBox="1"/>
          <p:nvPr/>
        </p:nvSpPr>
        <p:spPr>
          <a:xfrm>
            <a:off x="11494383" y="7639180"/>
            <a:ext cx="5633488" cy="923330"/>
          </a:xfrm>
          <a:prstGeom prst="rect">
            <a:avLst/>
          </a:prstGeom>
          <a:noFill/>
        </p:spPr>
        <p:txBody>
          <a:bodyPr wrap="square">
            <a:spAutoFit/>
          </a:bodyPr>
          <a:lstStyle/>
          <a:p>
            <a:pPr algn="ctr"/>
            <a:r>
              <a:rPr lang="en-US" dirty="0"/>
              <a:t>S. </a:t>
            </a:r>
            <a:r>
              <a:rPr lang="en-US" dirty="0" err="1"/>
              <a:t>Hochreiter</a:t>
            </a:r>
            <a:r>
              <a:rPr lang="en-US" dirty="0"/>
              <a:t> and J. </a:t>
            </a:r>
            <a:r>
              <a:rPr lang="en-US" dirty="0" err="1"/>
              <a:t>Schmidhuber</a:t>
            </a:r>
            <a:r>
              <a:rPr lang="en-US" dirty="0"/>
              <a:t>, ”Long short-term memory,” Neural </a:t>
            </a:r>
            <a:r>
              <a:rPr lang="en-US" dirty="0" err="1"/>
              <a:t>Computation,vol</a:t>
            </a:r>
            <a:r>
              <a:rPr lang="en-US" dirty="0"/>
              <a:t>. 9, no. 8, pp. 1735-1780, 1997. </a:t>
            </a:r>
            <a:r>
              <a:rPr lang="en-US" dirty="0" err="1"/>
              <a:t>doi</a:t>
            </a:r>
            <a:r>
              <a:rPr lang="en-US" dirty="0"/>
              <a:t>: 10.1162/neco.1997.9.8.1735.</a:t>
            </a:r>
          </a:p>
        </p:txBody>
      </p:sp>
      <p:sp>
        <p:nvSpPr>
          <p:cNvPr id="23" name="TextBox 9">
            <a:extLst>
              <a:ext uri="{FF2B5EF4-FFF2-40B4-BE49-F238E27FC236}">
                <a16:creationId xmlns:a16="http://schemas.microsoft.com/office/drawing/2014/main" id="{4ADD3A17-5FE3-CDD1-D4C8-93CC471E514F}"/>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4354908"/>
            <a:ext cx="13798688" cy="2203514"/>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OPTIMASI</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90108"/>
            <a:ext cx="2867087" cy="3645301"/>
            <a:chOff x="0" y="0"/>
            <a:chExt cx="1100884" cy="1399697"/>
          </a:xfrm>
        </p:grpSpPr>
        <p:sp>
          <p:nvSpPr>
            <p:cNvPr id="3" name="Freeform 3"/>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2"/>
              <a:stretch>
                <a:fillRect t="-2498" b="-2498"/>
              </a:stretch>
            </a:blipFill>
          </p:spPr>
        </p:sp>
      </p:grpSp>
      <p:grpSp>
        <p:nvGrpSpPr>
          <p:cNvPr id="4" name="Group 4"/>
          <p:cNvGrpSpPr/>
          <p:nvPr/>
        </p:nvGrpSpPr>
        <p:grpSpPr>
          <a:xfrm>
            <a:off x="4984443" y="3990108"/>
            <a:ext cx="2867087" cy="3645301"/>
            <a:chOff x="0" y="0"/>
            <a:chExt cx="1100884" cy="1399697"/>
          </a:xfrm>
        </p:grpSpPr>
        <p:sp>
          <p:nvSpPr>
            <p:cNvPr id="5" name="Freeform 5"/>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t="-19912" b="-19912"/>
              </a:stretch>
            </a:blipFill>
          </p:spPr>
        </p:sp>
      </p:grpSp>
      <p:sp>
        <p:nvSpPr>
          <p:cNvPr id="6" name="Freeform 6"/>
          <p:cNvSpPr/>
          <p:nvPr/>
        </p:nvSpPr>
        <p:spPr>
          <a:xfrm rot="-2181579">
            <a:off x="13750079" y="-28970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4"/>
            <a:stretch>
              <a:fillRect l="-157" r="-157"/>
            </a:stretch>
          </a:blipFill>
        </p:spPr>
      </p:sp>
      <p:grpSp>
        <p:nvGrpSpPr>
          <p:cNvPr id="7" name="Group 7"/>
          <p:cNvGrpSpPr/>
          <p:nvPr/>
        </p:nvGrpSpPr>
        <p:grpSpPr>
          <a:xfrm>
            <a:off x="8940186" y="3990108"/>
            <a:ext cx="2867087" cy="3645301"/>
            <a:chOff x="0" y="0"/>
            <a:chExt cx="1100884" cy="1399697"/>
          </a:xfrm>
        </p:grpSpPr>
        <p:sp>
          <p:nvSpPr>
            <p:cNvPr id="8" name="Freeform 8"/>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t="-9096" b="-9096"/>
              </a:stretch>
            </a:blipFill>
          </p:spPr>
        </p:sp>
      </p:grpSp>
      <p:sp>
        <p:nvSpPr>
          <p:cNvPr id="9" name="TextBox 9"/>
          <p:cNvSpPr txBox="1"/>
          <p:nvPr/>
        </p:nvSpPr>
        <p:spPr>
          <a:xfrm>
            <a:off x="5299405" y="8909050"/>
            <a:ext cx="2867087" cy="349204"/>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0" name="TextBox 10"/>
          <p:cNvSpPr txBox="1"/>
          <p:nvPr/>
        </p:nvSpPr>
        <p:spPr>
          <a:xfrm>
            <a:off x="5299405"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MINHAJUL YUSRI KHAIRI</a:t>
            </a:r>
          </a:p>
        </p:txBody>
      </p:sp>
      <p:sp>
        <p:nvSpPr>
          <p:cNvPr id="11" name="TextBox 11"/>
          <p:cNvSpPr txBox="1"/>
          <p:nvPr/>
        </p:nvSpPr>
        <p:spPr>
          <a:xfrm>
            <a:off x="1028700" y="1019175"/>
            <a:ext cx="4474326"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ANGGOTA KELOMPOK</a:t>
            </a:r>
          </a:p>
        </p:txBody>
      </p:sp>
      <p:sp>
        <p:nvSpPr>
          <p:cNvPr id="12" name="TextBox 12"/>
          <p:cNvSpPr txBox="1"/>
          <p:nvPr/>
        </p:nvSpPr>
        <p:spPr>
          <a:xfrm>
            <a:off x="1515927"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H071221024</a:t>
            </a:r>
          </a:p>
        </p:txBody>
      </p:sp>
      <p:sp>
        <p:nvSpPr>
          <p:cNvPr id="13" name="TextBox 13"/>
          <p:cNvSpPr txBox="1"/>
          <p:nvPr/>
        </p:nvSpPr>
        <p:spPr>
          <a:xfrm>
            <a:off x="1515927" y="8005049"/>
            <a:ext cx="1892632"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RASYAD BIMASATYA</a:t>
            </a:r>
          </a:p>
        </p:txBody>
      </p:sp>
      <p:sp>
        <p:nvSpPr>
          <p:cNvPr id="14" name="TextBox 14"/>
          <p:cNvSpPr txBox="1"/>
          <p:nvPr/>
        </p:nvSpPr>
        <p:spPr>
          <a:xfrm>
            <a:off x="8940186"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5" name="TextBox 15"/>
          <p:cNvSpPr txBox="1"/>
          <p:nvPr/>
        </p:nvSpPr>
        <p:spPr>
          <a:xfrm>
            <a:off x="8940186"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ANDI AHMAD FA’IL FUDHAYL</a:t>
            </a:r>
          </a:p>
        </p:txBody>
      </p:sp>
      <p:sp>
        <p:nvSpPr>
          <p:cNvPr id="16" name="TextBox 9">
            <a:extLst>
              <a:ext uri="{FF2B5EF4-FFF2-40B4-BE49-F238E27FC236}">
                <a16:creationId xmlns:a16="http://schemas.microsoft.com/office/drawing/2014/main" id="{0C7AB23F-680C-80AB-ED06-C8C5AA5AC0DA}"/>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09600" y="1074875"/>
            <a:ext cx="17297400" cy="7878626"/>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42847" y="2482523"/>
            <a:ext cx="9091753" cy="4794774"/>
          </a:xfrm>
          <a:prstGeom prst="rect">
            <a:avLst/>
          </a:prstGeom>
        </p:spPr>
        <p:txBody>
          <a:bodyPr wrap="square" lIns="0" tIns="0" rIns="0" bIns="0" rtlCol="0" anchor="t">
            <a:spAutoFit/>
          </a:bodyPr>
          <a:lstStyle/>
          <a:p>
            <a:pPr algn="just">
              <a:lnSpc>
                <a:spcPts val="4200"/>
              </a:lnSpc>
              <a:spcBef>
                <a:spcPct val="0"/>
              </a:spcBef>
            </a:pPr>
            <a:r>
              <a:rPr lang="en-US" sz="3000" dirty="0" err="1">
                <a:solidFill>
                  <a:srgbClr val="E5E1DA"/>
                </a:solidFill>
                <a:latin typeface="Lato"/>
                <a:ea typeface="Lato"/>
                <a:cs typeface="Lato"/>
                <a:sym typeface="Lato"/>
              </a:rPr>
              <a:t>Digunakan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Adaptive Moment Estimation (ADAM) </a:t>
            </a:r>
            <a:r>
              <a:rPr lang="en-US" sz="3000" dirty="0" err="1">
                <a:solidFill>
                  <a:srgbClr val="E5E1DA"/>
                </a:solidFill>
                <a:latin typeface="Lato"/>
                <a:ea typeface="Lato"/>
                <a:cs typeface="Lato"/>
                <a:sym typeface="Lato"/>
              </a:rPr>
              <a:t>selama</a:t>
            </a:r>
            <a:r>
              <a:rPr lang="en-US" sz="3000" dirty="0">
                <a:solidFill>
                  <a:srgbClr val="E5E1DA"/>
                </a:solidFill>
                <a:latin typeface="Lato"/>
                <a:ea typeface="Lato"/>
                <a:cs typeface="Lato"/>
                <a:sym typeface="Lato"/>
              </a:rPr>
              <a:t> proses </a:t>
            </a:r>
            <a:r>
              <a:rPr lang="en-US" sz="3000" dirty="0" err="1">
                <a:solidFill>
                  <a:srgbClr val="E5E1DA"/>
                </a:solidFill>
                <a:latin typeface="Lato"/>
                <a:ea typeface="Lato"/>
                <a:cs typeface="Lato"/>
                <a:sym typeface="Lato"/>
              </a:rPr>
              <a:t>pelatihan</a:t>
            </a:r>
            <a:r>
              <a:rPr lang="en-US" sz="3000" dirty="0">
                <a:solidFill>
                  <a:srgbClr val="E5E1DA"/>
                </a:solidFill>
                <a:latin typeface="Lato"/>
                <a:ea typeface="Lato"/>
                <a:cs typeface="Lato"/>
                <a:sym typeface="Lato"/>
              </a:rPr>
              <a:t> model. Adam </a:t>
            </a:r>
            <a:r>
              <a:rPr lang="en-US" sz="3000" dirty="0" err="1">
                <a:solidFill>
                  <a:srgbClr val="E5E1DA"/>
                </a:solidFill>
                <a:latin typeface="Lato"/>
                <a:ea typeface="Lato"/>
                <a:cs typeface="Lato"/>
                <a:sym typeface="Lato"/>
              </a:rPr>
              <a:t>adalah</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adaptif</a:t>
            </a:r>
            <a:r>
              <a:rPr lang="en-US" sz="3000" dirty="0">
                <a:solidFill>
                  <a:srgbClr val="E5E1DA"/>
                </a:solidFill>
                <a:latin typeface="Lato"/>
                <a:ea typeface="Lato"/>
                <a:cs typeface="Lato"/>
                <a:sym typeface="Lato"/>
              </a:rPr>
              <a:t> yang </a:t>
            </a:r>
            <a:r>
              <a:rPr lang="en-US" sz="3000" dirty="0" err="1">
                <a:solidFill>
                  <a:srgbClr val="E5E1DA"/>
                </a:solidFill>
                <a:latin typeface="Lato"/>
                <a:ea typeface="Lato"/>
                <a:cs typeface="Lato"/>
                <a:sym typeface="Lato"/>
              </a:rPr>
              <a:t>menggabungkan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kelebihan</a:t>
            </a:r>
            <a:r>
              <a:rPr lang="en-US" sz="3000" dirty="0">
                <a:solidFill>
                  <a:srgbClr val="E5E1DA"/>
                </a:solidFill>
                <a:latin typeface="Lato"/>
                <a:ea typeface="Lato"/>
                <a:cs typeface="Lato"/>
                <a:sym typeface="Lato"/>
              </a:rPr>
              <a:t> dua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lainnya</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yaitu</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AdaGrad</a:t>
            </a:r>
            <a:r>
              <a:rPr lang="en-US" sz="3000" dirty="0">
                <a:solidFill>
                  <a:srgbClr val="E5E1DA"/>
                </a:solidFill>
                <a:latin typeface="Lato"/>
                <a:ea typeface="Lato"/>
                <a:cs typeface="Lato"/>
                <a:sym typeface="Lato"/>
              </a:rPr>
              <a:t> dan </a:t>
            </a:r>
            <a:r>
              <a:rPr lang="en-US" sz="3000" dirty="0" err="1">
                <a:solidFill>
                  <a:srgbClr val="E5E1DA"/>
                </a:solidFill>
                <a:latin typeface="Lato"/>
                <a:ea typeface="Lato"/>
                <a:cs typeface="Lato"/>
                <a:sym typeface="Lato"/>
              </a:rPr>
              <a:t>RMSProp</a:t>
            </a:r>
            <a:r>
              <a:rPr lang="en-US" sz="3000" dirty="0">
                <a:solidFill>
                  <a:srgbClr val="E5E1DA"/>
                </a:solidFill>
                <a:latin typeface="Lato"/>
                <a:ea typeface="Lato"/>
                <a:cs typeface="Lato"/>
                <a:sym typeface="Lato"/>
              </a:rPr>
              <a:t>. Hal </a:t>
            </a:r>
            <a:r>
              <a:rPr lang="en-US" sz="3000" dirty="0" err="1">
                <a:solidFill>
                  <a:srgbClr val="E5E1DA"/>
                </a:solidFill>
                <a:latin typeface="Lato"/>
                <a:ea typeface="Lato"/>
                <a:cs typeface="Lato"/>
                <a:sym typeface="Lato"/>
              </a:rPr>
              <a:t>ini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membantu</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mengatasi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masalah</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seperti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gradien</a:t>
            </a:r>
            <a:r>
              <a:rPr lang="en-US" sz="3000" dirty="0">
                <a:solidFill>
                  <a:srgbClr val="E5E1DA"/>
                </a:solidFill>
                <a:latin typeface="Lato"/>
                <a:ea typeface="Lato"/>
                <a:cs typeface="Lato"/>
                <a:sym typeface="Lato"/>
              </a:rPr>
              <a:t> yang sangat </a:t>
            </a:r>
            <a:r>
              <a:rPr lang="en-US" sz="3000" dirty="0" err="1">
                <a:solidFill>
                  <a:srgbClr val="E5E1DA"/>
                </a:solidFill>
                <a:latin typeface="Lato"/>
                <a:ea typeface="Lato"/>
                <a:cs typeface="Lato"/>
                <a:sym typeface="Lato"/>
              </a:rPr>
              <a:t>kecil</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atau</a:t>
            </a:r>
            <a:r>
              <a:rPr lang="en-US" sz="3000" dirty="0">
                <a:solidFill>
                  <a:srgbClr val="E5E1DA"/>
                </a:solidFill>
                <a:latin typeface="Lato"/>
                <a:ea typeface="Lato"/>
                <a:cs typeface="Lato"/>
                <a:sym typeface="Lato"/>
              </a:rPr>
              <a:t> sangat </a:t>
            </a:r>
            <a:r>
              <a:rPr lang="en-US" sz="3000" dirty="0" err="1">
                <a:solidFill>
                  <a:srgbClr val="E5E1DA"/>
                </a:solidFill>
                <a:latin typeface="Lato"/>
                <a:ea typeface="Lato"/>
                <a:cs typeface="Lato"/>
                <a:sym typeface="Lato"/>
              </a:rPr>
              <a:t>besar</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sehingga</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meningkatkan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stabilitas</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efisiensi</a:t>
            </a:r>
            <a:r>
              <a:rPr lang="en-US" sz="3000" dirty="0">
                <a:solidFill>
                  <a:srgbClr val="E5E1DA"/>
                </a:solidFill>
                <a:latin typeface="Lato"/>
                <a:ea typeface="Lato"/>
                <a:cs typeface="Lato"/>
                <a:sym typeface="Lato"/>
              </a:rPr>
              <a:t>, dan </a:t>
            </a:r>
            <a:r>
              <a:rPr lang="en-US" sz="3000" dirty="0" err="1">
                <a:solidFill>
                  <a:srgbClr val="E5E1DA"/>
                </a:solidFill>
                <a:latin typeface="Lato"/>
                <a:ea typeface="Lato"/>
                <a:cs typeface="Lato"/>
                <a:sym typeface="Lato"/>
              </a:rPr>
              <a:t>kecepatan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konvergensi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dibandingkan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lainnya</a:t>
            </a:r>
            <a:endParaRPr lang="en-US" sz="3000" dirty="0">
              <a:solidFill>
                <a:srgbClr val="E5E1DA"/>
              </a:solidFill>
              <a:latin typeface="Lato"/>
              <a:ea typeface="Lato"/>
              <a:cs typeface="Lato"/>
              <a:sym typeface="Lato"/>
            </a:endParaRPr>
          </a:p>
        </p:txBody>
      </p:sp>
      <p:sp>
        <p:nvSpPr>
          <p:cNvPr id="10" name="TextBox 10"/>
          <p:cNvSpPr txBox="1"/>
          <p:nvPr/>
        </p:nvSpPr>
        <p:spPr>
          <a:xfrm>
            <a:off x="1042847" y="1631184"/>
            <a:ext cx="10456799" cy="603296"/>
          </a:xfrm>
          <a:prstGeom prst="rect">
            <a:avLst/>
          </a:prstGeom>
        </p:spPr>
        <p:txBody>
          <a:bodyPr lIns="0" tIns="0" rIns="0" bIns="0" rtlCol="0" anchor="t">
            <a:spAutoFit/>
          </a:bodyPr>
          <a:lstStyle/>
          <a:p>
            <a:pPr algn="l">
              <a:lnSpc>
                <a:spcPts val="4399"/>
              </a:lnSpc>
            </a:pPr>
            <a:r>
              <a:rPr lang="en-US" sz="3999" b="1" dirty="0">
                <a:solidFill>
                  <a:srgbClr val="FBF9F1"/>
                </a:solidFill>
                <a:latin typeface="Poppins Bold"/>
                <a:ea typeface="Poppins Bold"/>
                <a:cs typeface="Poppins Bold"/>
                <a:sym typeface="Poppins Bold"/>
              </a:rPr>
              <a:t>ADAPTIVE MOMENT ESTIMATION (ADAM)</a:t>
            </a:r>
          </a:p>
        </p:txBody>
      </p:sp>
      <p:pic>
        <p:nvPicPr>
          <p:cNvPr id="1026" name="Picture 2" descr="Complete Guide to Adam Optimization | by Layan Alabdullatef | Medium">
            <a:extLst>
              <a:ext uri="{FF2B5EF4-FFF2-40B4-BE49-F238E27FC236}">
                <a16:creationId xmlns:a16="http://schemas.microsoft.com/office/drawing/2014/main" id="{48BF9400-69EF-EC9E-BA66-CBA01B4BF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7367" y="2575199"/>
            <a:ext cx="6957022" cy="5136601"/>
          </a:xfrm>
          <a:prstGeom prst="rect">
            <a:avLst/>
          </a:prstGeom>
          <a:noFill/>
          <a:extLst>
            <a:ext uri="{909E8E84-426E-40DD-AFC4-6F175D3DCCD1}">
              <a14:hiddenFill xmlns:a14="http://schemas.microsoft.com/office/drawing/2010/main">
                <a:solidFill>
                  <a:srgbClr val="FFFFFF"/>
                </a:solidFill>
              </a14:hiddenFill>
            </a:ext>
          </a:extLst>
        </p:spPr>
      </p:pic>
      <p:sp>
        <p:nvSpPr>
          <p:cNvPr id="12" name="Kotak Teks 11">
            <a:extLst>
              <a:ext uri="{FF2B5EF4-FFF2-40B4-BE49-F238E27FC236}">
                <a16:creationId xmlns:a16="http://schemas.microsoft.com/office/drawing/2014/main" id="{74A5E765-C375-86A7-C42A-CEDEFB4A8DFA}"/>
              </a:ext>
            </a:extLst>
          </p:cNvPr>
          <p:cNvSpPr txBox="1"/>
          <p:nvPr/>
        </p:nvSpPr>
        <p:spPr>
          <a:xfrm>
            <a:off x="10537367" y="8009485"/>
            <a:ext cx="6629400" cy="646331"/>
          </a:xfrm>
          <a:prstGeom prst="rect">
            <a:avLst/>
          </a:prstGeom>
          <a:noFill/>
        </p:spPr>
        <p:txBody>
          <a:bodyPr wrap="square">
            <a:spAutoFit/>
          </a:bodyPr>
          <a:lstStyle/>
          <a:p>
            <a:pPr algn="ctr"/>
            <a:r>
              <a:rPr lang="en-US" dirty="0">
                <a:solidFill>
                  <a:schemeClr val="bg1"/>
                </a:solidFill>
              </a:rPr>
              <a:t>D. P. </a:t>
            </a:r>
            <a:r>
              <a:rPr lang="en-US" dirty="0" err="1">
                <a:solidFill>
                  <a:schemeClr val="bg1"/>
                </a:solidFill>
              </a:rPr>
              <a:t>Kingma</a:t>
            </a:r>
            <a:r>
              <a:rPr lang="en-US" dirty="0">
                <a:solidFill>
                  <a:schemeClr val="bg1"/>
                </a:solidFill>
              </a:rPr>
              <a:t> and J. Ba, ”Adam: A Method for Stochastic Optimization,” arXiv,2014. </a:t>
            </a:r>
            <a:r>
              <a:rPr lang="en-US" dirty="0" err="1">
                <a:solidFill>
                  <a:schemeClr val="bg1"/>
                </a:solidFill>
              </a:rPr>
              <a:t>doi</a:t>
            </a:r>
            <a:r>
              <a:rPr lang="en-US" dirty="0">
                <a:solidFill>
                  <a:schemeClr val="bg1"/>
                </a:solidFill>
              </a:rPr>
              <a:t>: 10.48550/arXiv.1412.6980.</a:t>
            </a:r>
          </a:p>
        </p:txBody>
      </p:sp>
      <p:sp>
        <p:nvSpPr>
          <p:cNvPr id="13" name="TextBox 9">
            <a:extLst>
              <a:ext uri="{FF2B5EF4-FFF2-40B4-BE49-F238E27FC236}">
                <a16:creationId xmlns:a16="http://schemas.microsoft.com/office/drawing/2014/main" id="{8FB0CEAF-E767-2641-2E15-94362F8EA75E}"/>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3574845"/>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METRIK EVALUASI</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81000" y="1323564"/>
            <a:ext cx="7765641" cy="4153908"/>
            <a:chOff x="0" y="0"/>
            <a:chExt cx="1629988" cy="779865"/>
          </a:xfrm>
        </p:grpSpPr>
        <p:sp>
          <p:nvSpPr>
            <p:cNvPr id="5" name="Freeform 5"/>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6" name="TextBox 6"/>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96240" y="5847888"/>
            <a:ext cx="7765640" cy="3867612"/>
            <a:chOff x="0" y="0"/>
            <a:chExt cx="1629988" cy="779865"/>
          </a:xfrm>
        </p:grpSpPr>
        <p:sp>
          <p:nvSpPr>
            <p:cNvPr id="8" name="Freeform 8"/>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9" name="TextBox 9"/>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144000" y="1323564"/>
            <a:ext cx="7985760" cy="4153908"/>
            <a:chOff x="0" y="0"/>
            <a:chExt cx="1629988" cy="779865"/>
          </a:xfrm>
        </p:grpSpPr>
        <p:sp>
          <p:nvSpPr>
            <p:cNvPr id="11" name="Freeform 11"/>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2" name="TextBox 12"/>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159240" y="5850800"/>
            <a:ext cx="7985760" cy="3864700"/>
            <a:chOff x="0" y="0"/>
            <a:chExt cx="1629988" cy="779865"/>
          </a:xfrm>
        </p:grpSpPr>
        <p:sp>
          <p:nvSpPr>
            <p:cNvPr id="14" name="Freeform 14"/>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5" name="TextBox 15"/>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35763" y="2303204"/>
            <a:ext cx="7106080" cy="1500604"/>
          </a:xfrm>
          <a:prstGeom prst="rect">
            <a:avLst/>
          </a:prstGeom>
        </p:spPr>
        <p:txBody>
          <a:bodyPr wrap="square" lIns="0" tIns="0" rIns="0" bIns="0" rtlCol="0" anchor="t">
            <a:spAutoFit/>
          </a:bodyPr>
          <a:lstStyle/>
          <a:p>
            <a:pPr algn="just">
              <a:lnSpc>
                <a:spcPts val="2968"/>
              </a:lnSpc>
              <a:spcBef>
                <a:spcPct val="0"/>
              </a:spcBef>
            </a:pPr>
            <a:r>
              <a:rPr lang="en-US" sz="2120" dirty="0">
                <a:solidFill>
                  <a:srgbClr val="E5E1DA"/>
                </a:solidFill>
                <a:latin typeface="Lato"/>
                <a:ea typeface="Lato"/>
                <a:cs typeface="Lato"/>
                <a:sym typeface="Lato"/>
              </a:rPr>
              <a:t>MSE </a:t>
            </a:r>
            <a:r>
              <a:rPr lang="en-US" sz="2120" dirty="0" err="1">
                <a:solidFill>
                  <a:srgbClr val="E5E1DA"/>
                </a:solidFill>
                <a:latin typeface="Lato"/>
                <a:ea typeface="Lato"/>
                <a:cs typeface="Lato"/>
                <a:sym typeface="Lato"/>
              </a:rPr>
              <a:t>mengukur</a:t>
            </a:r>
            <a:r>
              <a:rPr lang="en-US" sz="2120" dirty="0">
                <a:solidFill>
                  <a:srgbClr val="E5E1DA"/>
                </a:solidFill>
                <a:latin typeface="Lato"/>
                <a:ea typeface="Lato"/>
                <a:cs typeface="Lato"/>
                <a:sym typeface="Lato"/>
              </a:rPr>
              <a:t> rata-rata </a:t>
            </a:r>
            <a:r>
              <a:rPr lang="en-US" sz="2120" dirty="0" err="1">
                <a:solidFill>
                  <a:srgbClr val="E5E1DA"/>
                </a:solidFill>
                <a:latin typeface="Lato"/>
                <a:ea typeface="Lato"/>
                <a:cs typeface="Lato"/>
                <a:sym typeface="Lato"/>
              </a:rPr>
              <a:t>dari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kuadrat</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selisih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antara</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nilai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prediksi</a:t>
            </a:r>
            <a:r>
              <a:rPr lang="en-US" sz="2120" dirty="0">
                <a:solidFill>
                  <a:srgbClr val="E5E1DA"/>
                </a:solidFill>
                <a:latin typeface="Lato"/>
                <a:ea typeface="Lato"/>
                <a:cs typeface="Lato"/>
                <a:sym typeface="Lato"/>
              </a:rPr>
              <a:t> dan </a:t>
            </a:r>
            <a:r>
              <a:rPr lang="en-US" sz="2120" dirty="0" err="1">
                <a:solidFill>
                  <a:srgbClr val="E5E1DA"/>
                </a:solidFill>
                <a:latin typeface="Lato"/>
                <a:ea typeface="Lato"/>
                <a:cs typeface="Lato"/>
                <a:sym typeface="Lato"/>
              </a:rPr>
              <a:t>nilai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aktual</a:t>
            </a:r>
            <a:r>
              <a:rPr lang="en-US" sz="2120" dirty="0">
                <a:solidFill>
                  <a:srgbClr val="E5E1DA"/>
                </a:solidFill>
                <a:latin typeface="Lato"/>
                <a:ea typeface="Lato"/>
                <a:cs typeface="Lato"/>
                <a:sym typeface="Lato"/>
              </a:rPr>
              <a:t>. Nilai MSE yang </a:t>
            </a:r>
            <a:r>
              <a:rPr lang="en-US" sz="2120" dirty="0" err="1">
                <a:solidFill>
                  <a:srgbClr val="E5E1DA"/>
                </a:solidFill>
                <a:latin typeface="Lato"/>
                <a:ea typeface="Lato"/>
                <a:cs typeface="Lato"/>
                <a:sym typeface="Lato"/>
              </a:rPr>
              <a:t>lebih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kecil</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menunjukkan</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bahwa</a:t>
            </a:r>
            <a:r>
              <a:rPr lang="en-US" sz="2120" dirty="0">
                <a:solidFill>
                  <a:srgbClr val="E5E1DA"/>
                </a:solidFill>
                <a:latin typeface="Lato"/>
                <a:ea typeface="Lato"/>
                <a:cs typeface="Lato"/>
                <a:sym typeface="Lato"/>
              </a:rPr>
              <a:t> model </a:t>
            </a:r>
            <a:r>
              <a:rPr lang="en-US" sz="2120" dirty="0" err="1">
                <a:solidFill>
                  <a:srgbClr val="E5E1DA"/>
                </a:solidFill>
                <a:latin typeface="Lato"/>
                <a:ea typeface="Lato"/>
                <a:cs typeface="Lato"/>
                <a:sym typeface="Lato"/>
              </a:rPr>
              <a:t>memiliki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kesalahan</a:t>
            </a:r>
            <a:r>
              <a:rPr lang="en-US" sz="2120" dirty="0">
                <a:solidFill>
                  <a:srgbClr val="E5E1DA"/>
                </a:solidFill>
                <a:latin typeface="Lato"/>
                <a:ea typeface="Lato"/>
                <a:cs typeface="Lato"/>
                <a:sym typeface="Lato"/>
              </a:rPr>
              <a:t> yang </a:t>
            </a:r>
            <a:r>
              <a:rPr lang="en-US" sz="2120" dirty="0" err="1">
                <a:solidFill>
                  <a:srgbClr val="E5E1DA"/>
                </a:solidFill>
                <a:latin typeface="Lato"/>
                <a:ea typeface="Lato"/>
                <a:cs typeface="Lato"/>
                <a:sym typeface="Lato"/>
              </a:rPr>
              <a:t>lebih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kecil</a:t>
            </a:r>
            <a:r>
              <a:rPr lang="en-US" sz="2120" dirty="0">
                <a:solidFill>
                  <a:srgbClr val="E5E1DA"/>
                </a:solidFill>
                <a:latin typeface="Lato"/>
                <a:ea typeface="Lato"/>
                <a:cs typeface="Lato"/>
                <a:sym typeface="Lato"/>
              </a:rPr>
              <a:t>.</a:t>
            </a:r>
          </a:p>
        </p:txBody>
      </p:sp>
      <p:sp>
        <p:nvSpPr>
          <p:cNvPr id="18" name="TextBox 18"/>
          <p:cNvSpPr txBox="1"/>
          <p:nvPr/>
        </p:nvSpPr>
        <p:spPr>
          <a:xfrm>
            <a:off x="774651" y="1693980"/>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Squared Error (MSE)</a:t>
            </a:r>
          </a:p>
        </p:txBody>
      </p:sp>
      <p:sp>
        <p:nvSpPr>
          <p:cNvPr id="19" name="TextBox 19"/>
          <p:cNvSpPr txBox="1"/>
          <p:nvPr/>
        </p:nvSpPr>
        <p:spPr>
          <a:xfrm>
            <a:off x="4525413" y="411915"/>
            <a:ext cx="9237174" cy="758871"/>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METRIK EVALUASI</a:t>
            </a:r>
          </a:p>
        </p:txBody>
      </p:sp>
      <p:sp>
        <p:nvSpPr>
          <p:cNvPr id="20" name="TextBox 20"/>
          <p:cNvSpPr txBox="1"/>
          <p:nvPr/>
        </p:nvSpPr>
        <p:spPr>
          <a:xfrm>
            <a:off x="789890" y="6827528"/>
            <a:ext cx="7211110" cy="772749"/>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MAE </a:t>
            </a:r>
            <a:r>
              <a:rPr lang="en-US" sz="2199" dirty="0" err="1">
                <a:solidFill>
                  <a:srgbClr val="E5E1DA"/>
                </a:solidFill>
                <a:latin typeface="Lato"/>
                <a:ea typeface="Lato"/>
                <a:cs typeface="Lato"/>
                <a:sym typeface="Lato"/>
              </a:rPr>
              <a:t>mengukur</a:t>
            </a:r>
            <a:r>
              <a:rPr lang="en-US" sz="2199" dirty="0">
                <a:solidFill>
                  <a:srgbClr val="E5E1DA"/>
                </a:solidFill>
                <a:latin typeface="Lato"/>
                <a:ea typeface="Lato"/>
                <a:cs typeface="Lato"/>
                <a:sym typeface="Lato"/>
              </a:rPr>
              <a:t> rata-rata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absolut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selisih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antara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prediksi</a:t>
            </a:r>
            <a:r>
              <a:rPr lang="en-US" sz="2199" dirty="0">
                <a:solidFill>
                  <a:srgbClr val="E5E1DA"/>
                </a:solidFill>
                <a:latin typeface="Lato"/>
                <a:ea typeface="Lato"/>
                <a:cs typeface="Lato"/>
                <a:sym typeface="Lato"/>
              </a:rPr>
              <a:t> dan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aktual</a:t>
            </a:r>
            <a:r>
              <a:rPr lang="en-US" sz="2199" dirty="0">
                <a:solidFill>
                  <a:srgbClr val="E5E1DA"/>
                </a:solidFill>
                <a:latin typeface="Lato"/>
                <a:ea typeface="Lato"/>
                <a:cs typeface="Lato"/>
                <a:sym typeface="Lato"/>
              </a:rPr>
              <a:t>. </a:t>
            </a:r>
          </a:p>
        </p:txBody>
      </p:sp>
      <p:sp>
        <p:nvSpPr>
          <p:cNvPr id="21" name="TextBox 21"/>
          <p:cNvSpPr txBox="1"/>
          <p:nvPr/>
        </p:nvSpPr>
        <p:spPr>
          <a:xfrm>
            <a:off x="789890" y="6218304"/>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Absolute Error (MAE)</a:t>
            </a:r>
          </a:p>
        </p:txBody>
      </p:sp>
      <p:sp>
        <p:nvSpPr>
          <p:cNvPr id="22" name="TextBox 22"/>
          <p:cNvSpPr txBox="1"/>
          <p:nvPr/>
        </p:nvSpPr>
        <p:spPr>
          <a:xfrm>
            <a:off x="9537650" y="2303204"/>
            <a:ext cx="6997750" cy="1153329"/>
          </a:xfrm>
          <a:prstGeom prst="rect">
            <a:avLst/>
          </a:prstGeom>
        </p:spPr>
        <p:txBody>
          <a:bodyPr wrap="square" lIns="0" tIns="0" rIns="0" bIns="0" rtlCol="0" anchor="t">
            <a:spAutoFit/>
          </a:bodyPr>
          <a:lstStyle/>
          <a:p>
            <a:pPr algn="just">
              <a:lnSpc>
                <a:spcPts val="3079"/>
              </a:lnSpc>
              <a:spcBef>
                <a:spcPct val="0"/>
              </a:spcBef>
            </a:pPr>
            <a:r>
              <a:rPr lang="en-US" sz="2199" dirty="0">
                <a:solidFill>
                  <a:srgbClr val="E5E1DA"/>
                </a:solidFill>
                <a:latin typeface="Lato"/>
                <a:ea typeface="Lato"/>
                <a:cs typeface="Lato"/>
                <a:sym typeface="Lato"/>
              </a:rPr>
              <a:t>RMSE </a:t>
            </a:r>
            <a:r>
              <a:rPr lang="en-US" sz="2199" dirty="0" err="1">
                <a:solidFill>
                  <a:srgbClr val="E5E1DA"/>
                </a:solidFill>
                <a:latin typeface="Lato"/>
                <a:ea typeface="Lato"/>
                <a:cs typeface="Lato"/>
                <a:sym typeface="Lato"/>
              </a:rPr>
              <a:t>adalah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akar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kuadrat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MSE. RMSE </a:t>
            </a:r>
            <a:r>
              <a:rPr lang="en-US" sz="2199" dirty="0" err="1">
                <a:solidFill>
                  <a:srgbClr val="E5E1DA"/>
                </a:solidFill>
                <a:latin typeface="Lato"/>
                <a:ea typeface="Lato"/>
                <a:cs typeface="Lato"/>
                <a:sym typeface="Lato"/>
              </a:rPr>
              <a:t>memberikan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penilaian</a:t>
            </a:r>
            <a:r>
              <a:rPr lang="en-US" sz="2199" dirty="0">
                <a:solidFill>
                  <a:srgbClr val="E5E1DA"/>
                </a:solidFill>
                <a:latin typeface="Lato"/>
                <a:ea typeface="Lato"/>
                <a:cs typeface="Lato"/>
                <a:sym typeface="Lato"/>
              </a:rPr>
              <a:t> yang </a:t>
            </a:r>
            <a:r>
              <a:rPr lang="en-US" sz="2199" dirty="0" err="1">
                <a:solidFill>
                  <a:srgbClr val="E5E1DA"/>
                </a:solidFill>
                <a:latin typeface="Lato"/>
                <a:ea typeface="Lato"/>
                <a:cs typeface="Lato"/>
                <a:sym typeface="Lato"/>
              </a:rPr>
              <a:t>lebih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sensitif</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terhadap</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kesalahan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besar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karena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menggunakan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kuadrat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selisih</a:t>
            </a:r>
            <a:r>
              <a:rPr lang="en-US" sz="2199" dirty="0">
                <a:solidFill>
                  <a:srgbClr val="E5E1DA"/>
                </a:solidFill>
                <a:latin typeface="Lato"/>
                <a:ea typeface="Lato"/>
                <a:cs typeface="Lato"/>
                <a:sym typeface="Lato"/>
              </a:rPr>
              <a:t>.</a:t>
            </a:r>
          </a:p>
        </p:txBody>
      </p:sp>
      <p:sp>
        <p:nvSpPr>
          <p:cNvPr id="23" name="TextBox 23"/>
          <p:cNvSpPr txBox="1"/>
          <p:nvPr/>
        </p:nvSpPr>
        <p:spPr>
          <a:xfrm>
            <a:off x="9537650" y="1693980"/>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Root Mean Squared Error (RMSE)</a:t>
            </a:r>
          </a:p>
        </p:txBody>
      </p:sp>
      <p:sp>
        <p:nvSpPr>
          <p:cNvPr id="24" name="TextBox 24"/>
          <p:cNvSpPr txBox="1"/>
          <p:nvPr/>
        </p:nvSpPr>
        <p:spPr>
          <a:xfrm>
            <a:off x="9552890" y="6548215"/>
            <a:ext cx="7287310" cy="1450333"/>
          </a:xfrm>
          <a:prstGeom prst="rect">
            <a:avLst/>
          </a:prstGeom>
        </p:spPr>
        <p:txBody>
          <a:bodyPr wrap="square" lIns="0" tIns="0" rIns="0" bIns="0" rtlCol="0" anchor="t">
            <a:spAutoFit/>
          </a:bodyPr>
          <a:lstStyle/>
          <a:p>
            <a:pPr algn="just">
              <a:lnSpc>
                <a:spcPts val="2857"/>
              </a:lnSpc>
              <a:spcBef>
                <a:spcPct val="0"/>
              </a:spcBef>
            </a:pPr>
            <a:r>
              <a:rPr lang="en-US" sz="2041" dirty="0">
                <a:solidFill>
                  <a:srgbClr val="E5E1DA"/>
                </a:solidFill>
                <a:latin typeface="Lato"/>
                <a:ea typeface="Lato"/>
                <a:cs typeface="Lato"/>
                <a:sym typeface="Lato"/>
              </a:rPr>
              <a:t>R² </a:t>
            </a:r>
            <a:r>
              <a:rPr lang="en-US" sz="2041" dirty="0" err="1">
                <a:solidFill>
                  <a:srgbClr val="E5E1DA"/>
                </a:solidFill>
                <a:latin typeface="Lato"/>
                <a:ea typeface="Lato"/>
                <a:cs typeface="Lato"/>
                <a:sym typeface="Lato"/>
              </a:rPr>
              <a:t>mengukur</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proporsi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variabilitas</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dalam</a:t>
            </a:r>
            <a:r>
              <a:rPr lang="en-US" sz="2041" dirty="0">
                <a:solidFill>
                  <a:srgbClr val="E5E1DA"/>
                </a:solidFill>
                <a:latin typeface="Lato"/>
                <a:ea typeface="Lato"/>
                <a:cs typeface="Lato"/>
                <a:sym typeface="Lato"/>
              </a:rPr>
              <a:t> data yang </a:t>
            </a:r>
            <a:r>
              <a:rPr lang="en-US" sz="2041" dirty="0" err="1">
                <a:solidFill>
                  <a:srgbClr val="E5E1DA"/>
                </a:solidFill>
                <a:latin typeface="Lato"/>
                <a:ea typeface="Lato"/>
                <a:cs typeface="Lato"/>
                <a:sym typeface="Lato"/>
              </a:rPr>
              <a:t>dapat</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dijelaskan</a:t>
            </a:r>
            <a:r>
              <a:rPr lang="en-US" sz="2041" dirty="0">
                <a:solidFill>
                  <a:srgbClr val="E5E1DA"/>
                </a:solidFill>
                <a:latin typeface="Lato"/>
                <a:ea typeface="Lato"/>
                <a:cs typeface="Lato"/>
                <a:sym typeface="Lato"/>
              </a:rPr>
              <a:t> oleh model. Nilai R² </a:t>
            </a:r>
            <a:r>
              <a:rPr lang="en-US" sz="2041" dirty="0" err="1">
                <a:solidFill>
                  <a:srgbClr val="E5E1DA"/>
                </a:solidFill>
                <a:latin typeface="Lato"/>
                <a:ea typeface="Lato"/>
                <a:cs typeface="Lato"/>
                <a:sym typeface="Lato"/>
              </a:rPr>
              <a:t>berkisar</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antara</a:t>
            </a:r>
            <a:r>
              <a:rPr lang="en-US" sz="2041" dirty="0">
                <a:solidFill>
                  <a:srgbClr val="E5E1DA"/>
                </a:solidFill>
                <a:latin typeface="Lato"/>
                <a:ea typeface="Lato"/>
                <a:cs typeface="Lato"/>
                <a:sym typeface="Lato"/>
              </a:rPr>
              <a:t> 0 </a:t>
            </a:r>
            <a:r>
              <a:rPr lang="en-US" sz="2041" dirty="0" err="1">
                <a:solidFill>
                  <a:srgbClr val="E5E1DA"/>
                </a:solidFill>
                <a:latin typeface="Lato"/>
                <a:ea typeface="Lato"/>
                <a:cs typeface="Lato"/>
                <a:sym typeface="Lato"/>
              </a:rPr>
              <a:t>hingga</a:t>
            </a:r>
            <a:r>
              <a:rPr lang="en-US" sz="2041" dirty="0">
                <a:solidFill>
                  <a:srgbClr val="E5E1DA"/>
                </a:solidFill>
                <a:latin typeface="Lato"/>
                <a:ea typeface="Lato"/>
                <a:cs typeface="Lato"/>
                <a:sym typeface="Lato"/>
              </a:rPr>
              <a:t> 1, di mana </a:t>
            </a:r>
            <a:r>
              <a:rPr lang="en-US" sz="2041" dirty="0" err="1">
                <a:solidFill>
                  <a:srgbClr val="E5E1DA"/>
                </a:solidFill>
                <a:latin typeface="Lato"/>
                <a:ea typeface="Lato"/>
                <a:cs typeface="Lato"/>
                <a:sym typeface="Lato"/>
              </a:rPr>
              <a:t>nilai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mendekati</a:t>
            </a:r>
            <a:r>
              <a:rPr lang="en-US" sz="2041" dirty="0">
                <a:solidFill>
                  <a:srgbClr val="E5E1DA"/>
                </a:solidFill>
                <a:latin typeface="Lato"/>
                <a:ea typeface="Lato"/>
                <a:cs typeface="Lato"/>
                <a:sym typeface="Lato"/>
              </a:rPr>
              <a:t> 1 </a:t>
            </a:r>
            <a:r>
              <a:rPr lang="en-US" sz="2041" dirty="0" err="1">
                <a:solidFill>
                  <a:srgbClr val="E5E1DA"/>
                </a:solidFill>
                <a:latin typeface="Lato"/>
                <a:ea typeface="Lato"/>
                <a:cs typeface="Lato"/>
                <a:sym typeface="Lato"/>
              </a:rPr>
              <a:t>menunjukkan</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bahwa</a:t>
            </a:r>
            <a:r>
              <a:rPr lang="en-US" sz="2041" dirty="0">
                <a:solidFill>
                  <a:srgbClr val="E5E1DA"/>
                </a:solidFill>
                <a:latin typeface="Lato"/>
                <a:ea typeface="Lato"/>
                <a:cs typeface="Lato"/>
                <a:sym typeface="Lato"/>
              </a:rPr>
              <a:t> model </a:t>
            </a:r>
            <a:r>
              <a:rPr lang="en-US" sz="2041" dirty="0" err="1">
                <a:solidFill>
                  <a:srgbClr val="E5E1DA"/>
                </a:solidFill>
                <a:latin typeface="Lato"/>
                <a:ea typeface="Lato"/>
                <a:cs typeface="Lato"/>
                <a:sym typeface="Lato"/>
              </a:rPr>
              <a:t>memiliki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kemampuan</a:t>
            </a:r>
            <a:r>
              <a:rPr lang="en-US" sz="2041" dirty="0">
                <a:solidFill>
                  <a:srgbClr val="E5E1DA"/>
                </a:solidFill>
                <a:latin typeface="Lato"/>
                <a:ea typeface="Lato"/>
                <a:cs typeface="Lato"/>
                <a:sym typeface="Lato"/>
              </a:rPr>
              <a:t> yang </a:t>
            </a:r>
            <a:r>
              <a:rPr lang="en-US" sz="2041" dirty="0" err="1">
                <a:solidFill>
                  <a:srgbClr val="E5E1DA"/>
                </a:solidFill>
                <a:latin typeface="Lato"/>
                <a:ea typeface="Lato"/>
                <a:cs typeface="Lato"/>
                <a:sym typeface="Lato"/>
              </a:rPr>
              <a:t>baik</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dalam</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menjelaskan</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variabilitas</a:t>
            </a:r>
            <a:r>
              <a:rPr lang="en-US" sz="2041" dirty="0">
                <a:solidFill>
                  <a:srgbClr val="E5E1DA"/>
                </a:solidFill>
                <a:latin typeface="Lato"/>
                <a:ea typeface="Lato"/>
                <a:cs typeface="Lato"/>
                <a:sym typeface="Lato"/>
              </a:rPr>
              <a:t> data.</a:t>
            </a:r>
          </a:p>
        </p:txBody>
      </p:sp>
      <p:sp>
        <p:nvSpPr>
          <p:cNvPr id="25" name="TextBox 25"/>
          <p:cNvSpPr txBox="1"/>
          <p:nvPr/>
        </p:nvSpPr>
        <p:spPr>
          <a:xfrm>
            <a:off x="9552890" y="6033902"/>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R-Squared (R²) </a:t>
            </a:r>
          </a:p>
        </p:txBody>
      </p:sp>
      <p:pic>
        <p:nvPicPr>
          <p:cNvPr id="27" name="Gambar 26">
            <a:extLst>
              <a:ext uri="{FF2B5EF4-FFF2-40B4-BE49-F238E27FC236}">
                <a16:creationId xmlns:a16="http://schemas.microsoft.com/office/drawing/2014/main" id="{CCC71A8D-50DC-8D88-F5BC-F9E575863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266" y="3655331"/>
            <a:ext cx="4548378" cy="1505616"/>
          </a:xfrm>
          <a:prstGeom prst="rect">
            <a:avLst/>
          </a:prstGeom>
        </p:spPr>
      </p:pic>
      <p:pic>
        <p:nvPicPr>
          <p:cNvPr id="29" name="Gambar 28">
            <a:extLst>
              <a:ext uri="{FF2B5EF4-FFF2-40B4-BE49-F238E27FC236}">
                <a16:creationId xmlns:a16="http://schemas.microsoft.com/office/drawing/2014/main" id="{FA39C914-A83B-CF11-9393-9B3F4BBAC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092" y="7871732"/>
            <a:ext cx="3989708" cy="1470268"/>
          </a:xfrm>
          <a:prstGeom prst="rect">
            <a:avLst/>
          </a:prstGeom>
        </p:spPr>
      </p:pic>
      <p:pic>
        <p:nvPicPr>
          <p:cNvPr id="31" name="Gambar 30">
            <a:extLst>
              <a:ext uri="{FF2B5EF4-FFF2-40B4-BE49-F238E27FC236}">
                <a16:creationId xmlns:a16="http://schemas.microsoft.com/office/drawing/2014/main" id="{F55273B4-8581-7B18-77A8-672F51F7A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6342" y="3569063"/>
            <a:ext cx="4038600" cy="1729930"/>
          </a:xfrm>
          <a:prstGeom prst="rect">
            <a:avLst/>
          </a:prstGeom>
        </p:spPr>
      </p:pic>
      <p:pic>
        <p:nvPicPr>
          <p:cNvPr id="33" name="Gambar 32">
            <a:extLst>
              <a:ext uri="{FF2B5EF4-FFF2-40B4-BE49-F238E27FC236}">
                <a16:creationId xmlns:a16="http://schemas.microsoft.com/office/drawing/2014/main" id="{84CE50DA-CD6E-D080-175A-FD51D1C73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678" y="8260891"/>
            <a:ext cx="4019504" cy="1335894"/>
          </a:xfrm>
          <a:prstGeom prst="rect">
            <a:avLst/>
          </a:prstGeom>
        </p:spPr>
      </p:pic>
      <p:sp>
        <p:nvSpPr>
          <p:cNvPr id="34" name="TextBox 9">
            <a:extLst>
              <a:ext uri="{FF2B5EF4-FFF2-40B4-BE49-F238E27FC236}">
                <a16:creationId xmlns:a16="http://schemas.microsoft.com/office/drawing/2014/main" id="{3EAEAAC3-681D-41B9-4AE3-601328DFB19F}"/>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569334"/>
            <a:ext cx="1294379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HASIL TRAINING</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2211743" y="2476500"/>
            <a:ext cx="13864514" cy="6967446"/>
          </a:xfrm>
          <a:custGeom>
            <a:avLst/>
            <a:gdLst/>
            <a:ahLst/>
            <a:cxnLst/>
            <a:rect l="l" t="t" r="r" b="b"/>
            <a:pathLst>
              <a:path w="13864514" h="6967446">
                <a:moveTo>
                  <a:pt x="0" y="0"/>
                </a:moveTo>
                <a:lnTo>
                  <a:pt x="13864514" y="0"/>
                </a:lnTo>
                <a:lnTo>
                  <a:pt x="13864514" y="6967446"/>
                </a:lnTo>
                <a:lnTo>
                  <a:pt x="0" y="6967446"/>
                </a:lnTo>
                <a:lnTo>
                  <a:pt x="0" y="0"/>
                </a:lnTo>
                <a:close/>
              </a:path>
            </a:pathLst>
          </a:custGeom>
          <a:blipFill>
            <a:blip r:embed="rId3"/>
            <a:stretch>
              <a:fillRect/>
            </a:stretch>
          </a:blipFill>
        </p:spPr>
      </p:sp>
      <p:sp>
        <p:nvSpPr>
          <p:cNvPr id="5" name="TextBox 5"/>
          <p:cNvSpPr txBox="1"/>
          <p:nvPr/>
        </p:nvSpPr>
        <p:spPr>
          <a:xfrm>
            <a:off x="5720574" y="1208228"/>
            <a:ext cx="6846853"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GRAFIK TRAINING</a:t>
            </a:r>
          </a:p>
        </p:txBody>
      </p:sp>
      <p:sp>
        <p:nvSpPr>
          <p:cNvPr id="6" name="TextBox 9">
            <a:extLst>
              <a:ext uri="{FF2B5EF4-FFF2-40B4-BE49-F238E27FC236}">
                <a16:creationId xmlns:a16="http://schemas.microsoft.com/office/drawing/2014/main" id="{E9F99F02-49EE-0E2C-5B11-EEC7D8734ED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2756975"/>
            <a:ext cx="16230600" cy="6161617"/>
          </a:xfrm>
          <a:custGeom>
            <a:avLst/>
            <a:gdLst/>
            <a:ahLst/>
            <a:cxnLst/>
            <a:rect l="l" t="t" r="r" b="b"/>
            <a:pathLst>
              <a:path w="16230600" h="6161617">
                <a:moveTo>
                  <a:pt x="0" y="0"/>
                </a:moveTo>
                <a:lnTo>
                  <a:pt x="16230600" y="0"/>
                </a:lnTo>
                <a:lnTo>
                  <a:pt x="16230600" y="6161617"/>
                </a:lnTo>
                <a:lnTo>
                  <a:pt x="0" y="6161617"/>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MSE, MAE DAN RMSE</a:t>
            </a:r>
          </a:p>
        </p:txBody>
      </p:sp>
      <p:sp>
        <p:nvSpPr>
          <p:cNvPr id="6" name="TextBox 9">
            <a:extLst>
              <a:ext uri="{FF2B5EF4-FFF2-40B4-BE49-F238E27FC236}">
                <a16:creationId xmlns:a16="http://schemas.microsoft.com/office/drawing/2014/main" id="{43A8C9D7-DD31-DC6F-9DC4-9327319A5432}"/>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3088172"/>
            <a:ext cx="16230600" cy="6000530"/>
          </a:xfrm>
          <a:custGeom>
            <a:avLst/>
            <a:gdLst/>
            <a:ahLst/>
            <a:cxnLst/>
            <a:rect l="l" t="t" r="r" b="b"/>
            <a:pathLst>
              <a:path w="16230600" h="6000530">
                <a:moveTo>
                  <a:pt x="0" y="0"/>
                </a:moveTo>
                <a:lnTo>
                  <a:pt x="16230600" y="0"/>
                </a:lnTo>
                <a:lnTo>
                  <a:pt x="16230600" y="6000530"/>
                </a:lnTo>
                <a:lnTo>
                  <a:pt x="0" y="6000530"/>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R-SQUARED (R²)</a:t>
            </a:r>
          </a:p>
        </p:txBody>
      </p:sp>
      <p:sp>
        <p:nvSpPr>
          <p:cNvPr id="6" name="TextBox 9">
            <a:extLst>
              <a:ext uri="{FF2B5EF4-FFF2-40B4-BE49-F238E27FC236}">
                <a16:creationId xmlns:a16="http://schemas.microsoft.com/office/drawing/2014/main" id="{846FEBC1-FC08-77EB-7316-F3D10EBD1C27}"/>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081794"/>
            <a:ext cx="12943798" cy="5181650"/>
          </a:xfrm>
          <a:prstGeom prst="rect">
            <a:avLst/>
          </a:prstGeom>
        </p:spPr>
        <p:txBody>
          <a:bodyPr lIns="0" tIns="0" rIns="0" bIns="0" rtlCol="0" anchor="t">
            <a:spAutoFit/>
          </a:bodyPr>
          <a:lstStyle/>
          <a:p>
            <a:pPr algn="l">
              <a:lnSpc>
                <a:spcPts val="13210"/>
              </a:lnSpc>
            </a:pPr>
            <a:r>
              <a:rPr lang="en-US" sz="12009" b="1">
                <a:solidFill>
                  <a:srgbClr val="FBF9F1"/>
                </a:solidFill>
                <a:latin typeface="Poppins Bold"/>
                <a:ea typeface="Poppins Bold"/>
                <a:cs typeface="Poppins Bold"/>
                <a:sym typeface="Poppins Bold"/>
              </a:rPr>
              <a:t>PENENTUAN TRESHOLD KESELARASAN</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171100" y="253648"/>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602091" y="3286213"/>
            <a:ext cx="11083819" cy="4119225"/>
          </a:xfrm>
          <a:prstGeom prst="rect">
            <a:avLst/>
          </a:prstGeom>
        </p:spPr>
        <p:txBody>
          <a:bodyPr lIns="0" tIns="0" rIns="0" bIns="0" rtlCol="0" anchor="t">
            <a:spAutoFit/>
          </a:bodyPr>
          <a:lstStyle/>
          <a:p>
            <a:pPr algn="l">
              <a:lnSpc>
                <a:spcPts val="5435"/>
              </a:lnSpc>
              <a:spcBef>
                <a:spcPct val="0"/>
              </a:spcBef>
            </a:pPr>
            <a:r>
              <a:rPr lang="en-US" sz="3882">
                <a:solidFill>
                  <a:srgbClr val="E5E1DA"/>
                </a:solidFill>
                <a:latin typeface="Lato"/>
                <a:ea typeface="Lato"/>
                <a:cs typeface="Lato"/>
                <a:sym typeface="Lato"/>
              </a:rPr>
              <a:t>Penentuan treshold keselarasan dilakukan dengan mengambil sampel pasangan teks fatwa dengan Al-Quran dan fatwa dengan Hadits pada masing-masing skor keselarasan 0.6, 0.7, dan 0.8 pada data training, yang kemudian divalidasi oleh seorang ahli di bidang tersebut.</a:t>
            </a:r>
          </a:p>
        </p:txBody>
      </p:sp>
      <p:sp>
        <p:nvSpPr>
          <p:cNvPr id="10" name="TextBox 10"/>
          <p:cNvSpPr txBox="1"/>
          <p:nvPr/>
        </p:nvSpPr>
        <p:spPr>
          <a:xfrm>
            <a:off x="3915601" y="1670770"/>
            <a:ext cx="10456799" cy="603296"/>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PENENTUAN TRESHOLD KESELARASAN</a:t>
            </a:r>
          </a:p>
        </p:txBody>
      </p:sp>
      <p:sp>
        <p:nvSpPr>
          <p:cNvPr id="11" name="TextBox 9">
            <a:extLst>
              <a:ext uri="{FF2B5EF4-FFF2-40B4-BE49-F238E27FC236}">
                <a16:creationId xmlns:a16="http://schemas.microsoft.com/office/drawing/2014/main" id="{556D371F-08FA-8E37-DCC0-0619C74AE6D3}"/>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5542864"/>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hukumnya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wajib</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dikeluarkan</a:t>
            </a:r>
            <a:r>
              <a:rPr lang="en-US" sz="2100" dirty="0">
                <a:solidFill>
                  <a:srgbClr val="E5E1DA"/>
                </a:solidFill>
                <a:latin typeface="Lato"/>
                <a:ea typeface="Lato"/>
                <a:cs typeface="Lato"/>
                <a:sym typeface="Lato"/>
              </a:rPr>
              <a:t> oleh </a:t>
            </a:r>
            <a:r>
              <a:rPr lang="en-US" sz="2100" dirty="0" err="1">
                <a:solidFill>
                  <a:srgbClr val="E5E1DA"/>
                </a:solidFill>
                <a:latin typeface="Lato"/>
                <a:ea typeface="Lato"/>
                <a:cs typeface="Lato"/>
                <a:sym typeface="Lato"/>
              </a:rPr>
              <a:t>setiap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muslim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atas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dirinya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danjiwa</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tanggungannya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saat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menjelang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Idul</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Fitri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ketentuanbahwa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masih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hidup</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malam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raya</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memiliki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kelebihan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kebu-tuhan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sehari</a:t>
            </a:r>
            <a:r>
              <a:rPr lang="en-US" sz="2100" dirty="0">
                <a:solidFill>
                  <a:srgbClr val="E5E1DA"/>
                </a:solidFill>
                <a:latin typeface="Lato"/>
                <a:ea typeface="Lato"/>
                <a:cs typeface="Lato"/>
                <a:sym typeface="Lato"/>
              </a:rPr>
              <a:t>. </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a:p>
            <a:pPr marL="453390" lvl="1" indent="-226695" algn="l">
              <a:lnSpc>
                <a:spcPts val="2940"/>
              </a:lnSpc>
              <a:buFont typeface="Arial"/>
              <a:buChar char="•"/>
            </a:pPr>
            <a:r>
              <a:rPr lang="en-US" sz="2100" dirty="0">
                <a:solidFill>
                  <a:srgbClr val="E5E1DA"/>
                </a:solidFill>
                <a:latin typeface="Lato"/>
                <a:ea typeface="Lato"/>
                <a:cs typeface="Lato"/>
                <a:sym typeface="Lato"/>
              </a:rPr>
              <a:t>Kadar zakat fitrah </a:t>
            </a:r>
            <a:r>
              <a:rPr lang="en-US" sz="2100" dirty="0" err="1">
                <a:solidFill>
                  <a:srgbClr val="E5E1DA"/>
                </a:solidFill>
                <a:latin typeface="Lato"/>
                <a:ea typeface="Lato"/>
                <a:cs typeface="Lato"/>
                <a:sym typeface="Lato"/>
              </a:rPr>
              <a:t>adalah</a:t>
            </a:r>
            <a:r>
              <a:rPr lang="en-US" sz="2100" dirty="0">
                <a:solidFill>
                  <a:srgbClr val="E5E1DA"/>
                </a:solidFill>
                <a:latin typeface="Lato"/>
                <a:ea typeface="Lato"/>
                <a:cs typeface="Lato"/>
                <a:sym typeface="Lato"/>
              </a:rPr>
              <a:t> 1 sha’ yang </a:t>
            </a:r>
            <a:r>
              <a:rPr lang="en-US" sz="2100" dirty="0" err="1">
                <a:solidFill>
                  <a:srgbClr val="E5E1DA"/>
                </a:solidFill>
                <a:latin typeface="Lato"/>
                <a:ea typeface="Lato"/>
                <a:cs typeface="Lato"/>
                <a:sym typeface="Lato"/>
              </a:rPr>
              <a:t>jika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dikonversi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2,7 </a:t>
            </a:r>
            <a:r>
              <a:rPr lang="en-US" sz="2100" dirty="0" err="1">
                <a:solidFill>
                  <a:srgbClr val="E5E1DA"/>
                </a:solidFill>
                <a:latin typeface="Lato"/>
                <a:ea typeface="Lato"/>
                <a:cs typeface="Lato"/>
                <a:sym typeface="Lato"/>
              </a:rPr>
              <a:t>kgatau</a:t>
            </a:r>
            <a:r>
              <a:rPr lang="en-US" sz="2100" dirty="0">
                <a:solidFill>
                  <a:srgbClr val="E5E1DA"/>
                </a:solidFill>
                <a:latin typeface="Lato"/>
                <a:ea typeface="Lato"/>
                <a:cs typeface="Lato"/>
                <a:sym typeface="Lato"/>
              </a:rPr>
              <a:t> 3,5 liter.</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dapat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uang yang </a:t>
            </a:r>
            <a:r>
              <a:rPr lang="en-US" sz="2100" dirty="0" err="1">
                <a:solidFill>
                  <a:srgbClr val="E5E1DA"/>
                </a:solidFill>
                <a:latin typeface="Lato"/>
                <a:ea typeface="Lato"/>
                <a:cs typeface="Lato"/>
                <a:sym typeface="Lato"/>
              </a:rPr>
              <a:t>diamanahkan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kepada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panitiauntuk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dibelikan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0.6)</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394476" y="3682726"/>
            <a:ext cx="6376952" cy="5871477"/>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”Telah menceritakan kepada kami [Abdan] dia berkata, telah mengabarkan kepada kami [Abdullah] telah mengabarkan kepada kami [Yunus] dari [Az Zuhri] dan dengan riwayat yang sama, telah menceritakan pula kepada kami [Bisyir bin Muhammad] berkata, telah mengabarkan kepada kami [Abdullah] berkata, telah mengabarkan kepada kami [Yunus] dan [Ma’mar] dari [Az Zuhri] seperti lainnya berkata, telah mengabarkan kepada kami [Ubaidullah bin Abdullah] dari [Ibnu ’Abbas] berkata, bahwa Rasulullah shallallahu ’alaihi wasallam adalah manusia yang paling lembut terutama pada bulan Ramadlan ketika malaikat Jibril ’Alaihis Salam menemuinya, dan adalah Jibril ’Alaihis Salam mendatanginya setiap malam di bulan Ramadlan, dimana Jibril ’Alaihis Salam mengajarkan Al Qur’an. Sungguh Rasulullah shallallahu ’alaihi wasallam jauh lebih lembut daripada angin yang berhembus.”</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293958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0.6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cukup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meski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sepenuhnya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mendalam</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menjelaskan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ketentuan</a:t>
            </a:r>
            <a:r>
              <a:rPr lang="en-US" sz="2100" dirty="0">
                <a:solidFill>
                  <a:srgbClr val="E5E1DA"/>
                </a:solidFill>
                <a:latin typeface="Lato"/>
                <a:ea typeface="Lato"/>
                <a:cs typeface="Lato"/>
                <a:sym typeface="Lato"/>
              </a:rPr>
              <a:t> zakat fitrah, </a:t>
            </a:r>
            <a:r>
              <a:rPr lang="en-US" sz="2100" dirty="0" err="1">
                <a:solidFill>
                  <a:srgbClr val="E5E1DA"/>
                </a:solidFill>
                <a:latin typeface="Lato"/>
                <a:ea typeface="Lato"/>
                <a:cs typeface="Lato"/>
                <a:sym typeface="Lato"/>
              </a:rPr>
              <a:t>sementara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fokus</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kelembutan</a:t>
            </a:r>
            <a:r>
              <a:rPr lang="en-US" sz="2100" dirty="0">
                <a:solidFill>
                  <a:srgbClr val="E5E1DA"/>
                </a:solidFill>
                <a:latin typeface="Lato"/>
                <a:ea typeface="Lato"/>
                <a:cs typeface="Lato"/>
                <a:sym typeface="Lato"/>
              </a:rPr>
              <a:t> Rasulullah dan </a:t>
            </a:r>
            <a:r>
              <a:rPr lang="en-US" sz="2100" dirty="0" err="1">
                <a:solidFill>
                  <a:srgbClr val="E5E1DA"/>
                </a:solidFill>
                <a:latin typeface="Lato"/>
                <a:ea typeface="Lato"/>
                <a:cs typeface="Lato"/>
                <a:sym typeface="Lato"/>
              </a:rPr>
              <a:t>interaksi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malaikat</a:t>
            </a:r>
            <a:r>
              <a:rPr lang="en-US" sz="2100" dirty="0">
                <a:solidFill>
                  <a:srgbClr val="E5E1DA"/>
                </a:solidFill>
                <a:latin typeface="Lato"/>
                <a:ea typeface="Lato"/>
                <a:cs typeface="Lato"/>
                <a:sym typeface="Lato"/>
              </a:rPr>
              <a:t> Jibril di </a:t>
            </a:r>
            <a:r>
              <a:rPr lang="en-US" sz="2100" dirty="0" err="1">
                <a:solidFill>
                  <a:srgbClr val="E5E1DA"/>
                </a:solidFill>
                <a:latin typeface="Lato"/>
                <a:ea typeface="Lato"/>
                <a:cs typeface="Lato"/>
                <a:sym typeface="Lato"/>
              </a:rPr>
              <a:t>bulan</a:t>
            </a:r>
            <a:r>
              <a:rPr lang="en-US" sz="2100" dirty="0">
                <a:solidFill>
                  <a:srgbClr val="E5E1DA"/>
                </a:solidFill>
                <a:latin typeface="Lato"/>
                <a:ea typeface="Lato"/>
                <a:cs typeface="Lato"/>
                <a:sym typeface="Lato"/>
              </a:rPr>
              <a:t> Ramadan.</a:t>
            </a:r>
          </a:p>
        </p:txBody>
      </p:sp>
      <p:sp>
        <p:nvSpPr>
          <p:cNvPr id="11" name="TextBox 9">
            <a:extLst>
              <a:ext uri="{FF2B5EF4-FFF2-40B4-BE49-F238E27FC236}">
                <a16:creationId xmlns:a16="http://schemas.microsoft.com/office/drawing/2014/main" id="{0E5F17E0-E263-8831-E865-3EE4E15CC2AE}"/>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4041720"/>
            <a:ext cx="13798688" cy="2059859"/>
          </a:xfrm>
          <a:prstGeom prst="rect">
            <a:avLst/>
          </a:prstGeom>
        </p:spPr>
        <p:txBody>
          <a:bodyPr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BACKGROUND</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44522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Melihat mushaf al-Qur’an saat shalat tidak membatalkan shalat.</a:t>
            </a:r>
          </a:p>
          <a:p>
            <a:pPr marL="453390" lvl="1" indent="-226695" algn="l">
              <a:lnSpc>
                <a:spcPts val="2940"/>
              </a:lnSpc>
              <a:buFont typeface="Arial"/>
              <a:buChar char="•"/>
            </a:pPr>
            <a:r>
              <a:rPr lang="en-US" sz="2100">
                <a:solidFill>
                  <a:srgbClr val="E5E1DA"/>
                </a:solidFill>
                <a:latin typeface="Lato"/>
                <a:ea typeface="Lato"/>
                <a:cs typeface="Lato"/>
                <a:sym typeface="Lato"/>
              </a:rPr>
              <a:t>Membaca ayat Al-Qur’an dengan cara melihat mushaf bagi orang yang sedang shalat hukumnya diperbolehkan jika ada kebutuhan, sepanjang tidak mengganggu kekhusyu’an dan tidak dilakukan dengan gerakan yang membatalkan shalat. </a:t>
            </a:r>
          </a:p>
          <a:p>
            <a:pPr marL="453390" lvl="1" indent="-226695" algn="l">
              <a:lnSpc>
                <a:spcPts val="2940"/>
              </a:lnSpc>
              <a:buFont typeface="Arial"/>
              <a:buChar char="•"/>
            </a:pPr>
            <a:r>
              <a:rPr lang="en-US" sz="2100">
                <a:solidFill>
                  <a:srgbClr val="E5E1DA"/>
                </a:solidFill>
                <a:latin typeface="Lato"/>
                <a:ea typeface="Lato"/>
                <a:cs typeface="Lato"/>
                <a:sym typeface="Lato"/>
              </a:rPr>
              <a:t>Untuk menjaga kekhusyu’an dalam shalat, imam shalat diutamakan untuk membaca ayat al-Qur’an dengan hafalan (bil ghaib), tanpa melihat mushaf. </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0.7)</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180591" y="3682726"/>
            <a:ext cx="6376952" cy="3449038"/>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”Dan telah menceritakan kepadaku [Nashr bin Ali Al Juhdlami] telah menceritakan kepada kami [Bisyr yaitu Ibn Al Mufadlal] dari [Khalid] dari [Anas bin Sirin] katanya; aku mendengar [Jundab bin Abdullah] berkata; Rasulullah shallallahu ´alaihi wasallam bersabda: ”Barangsiapa shalat subuh, maka ia berada dalam jaminan Allah, oleh karena itu jangan sampai Allah menuntut sesuatu dari kalian sebagai imbalan jaminan-Nya, sehingga Allah menangkapnya dan menyungkurkannya ke dalam neraka jahannam.”</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293958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0.7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cukup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meskipun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membahas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aspek</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berbeda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membahas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praktik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teknis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sementara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fokus</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keutamaan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subuh</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ancaman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bagi</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menjaga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amanah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a:t>
            </a:r>
          </a:p>
        </p:txBody>
      </p:sp>
      <p:sp>
        <p:nvSpPr>
          <p:cNvPr id="11" name="TextBox 9">
            <a:extLst>
              <a:ext uri="{FF2B5EF4-FFF2-40B4-BE49-F238E27FC236}">
                <a16:creationId xmlns:a16="http://schemas.microsoft.com/office/drawing/2014/main" id="{F01804CF-7227-1955-AEBE-0C7C44C39A61}"/>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2002357" y="2779888"/>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9135" y="3325382"/>
            <a:ext cx="5353306" cy="29660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 Makan daging babi diharamkan dalam Islam berdasarkan dalil-dalil dari Al-Qur'an dan Hadis. Dalam Al-Qur'an, Allah berfirman: 'Sesungguhnya Allah hanya mengharamkan bagimu bangkai, darah, daging babi, dan apa yang disembelih dengan menyebut nama selain Allah...' (QS. Al-Baqarah: 173).</a:t>
            </a:r>
          </a:p>
        </p:txBody>
      </p:sp>
      <p:sp>
        <p:nvSpPr>
          <p:cNvPr id="6" name="TextBox 6"/>
          <p:cNvSpPr txBox="1"/>
          <p:nvPr/>
        </p:nvSpPr>
        <p:spPr>
          <a:xfrm>
            <a:off x="1633378" y="1028700"/>
            <a:ext cx="1502124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PENENTUAN TRESHOLD KESELARASAN </a:t>
            </a:r>
          </a:p>
          <a:p>
            <a:pPr algn="ctr">
              <a:lnSpc>
                <a:spcPts val="5500"/>
              </a:lnSpc>
            </a:pPr>
            <a:r>
              <a:rPr lang="en-US" sz="5000" b="1" dirty="0">
                <a:solidFill>
                  <a:srgbClr val="FBF9F1"/>
                </a:solidFill>
                <a:latin typeface="Poppins Bold"/>
                <a:ea typeface="Poppins Bold"/>
                <a:cs typeface="Poppins Bold"/>
                <a:sym typeface="Poppins Bold"/>
              </a:rPr>
              <a:t>(SIMILARITY 0.8)</a:t>
            </a:r>
          </a:p>
        </p:txBody>
      </p:sp>
      <p:sp>
        <p:nvSpPr>
          <p:cNvPr id="7" name="TextBox 7"/>
          <p:cNvSpPr txBox="1"/>
          <p:nvPr/>
        </p:nvSpPr>
        <p:spPr>
          <a:xfrm>
            <a:off x="8556722" y="2779888"/>
            <a:ext cx="2052459"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Al-Quran</a:t>
            </a:r>
          </a:p>
        </p:txBody>
      </p:sp>
      <p:sp>
        <p:nvSpPr>
          <p:cNvPr id="8" name="TextBox 8"/>
          <p:cNvSpPr txBox="1"/>
          <p:nvPr/>
        </p:nvSpPr>
        <p:spPr>
          <a:xfrm>
            <a:off x="6180909" y="3334907"/>
            <a:ext cx="6376952" cy="2064660"/>
          </a:xfrm>
          <a:prstGeom prst="rect">
            <a:avLst/>
          </a:prstGeom>
        </p:spPr>
        <p:txBody>
          <a:bodyPr lIns="0" tIns="0" rIns="0" bIns="0" rtlCol="0" anchor="t">
            <a:spAutoFit/>
          </a:bodyPr>
          <a:lstStyle/>
          <a:p>
            <a:pPr algn="l">
              <a:lnSpc>
                <a:spcPts val="2738"/>
              </a:lnSpc>
            </a:pPr>
            <a:r>
              <a:rPr lang="en-US" sz="1956" dirty="0">
                <a:solidFill>
                  <a:srgbClr val="E5E1DA"/>
                </a:solidFill>
                <a:latin typeface="Lato"/>
                <a:ea typeface="Lato"/>
                <a:cs typeface="Lato"/>
                <a:sym typeface="Lato"/>
              </a:rPr>
              <a:t>'</a:t>
            </a:r>
            <a:r>
              <a:rPr lang="en-US" sz="1956" dirty="0" err="1">
                <a:solidFill>
                  <a:srgbClr val="E5E1DA"/>
                </a:solidFill>
                <a:latin typeface="Lato"/>
                <a:ea typeface="Lato"/>
                <a:cs typeface="Lato"/>
                <a:sym typeface="Lato"/>
              </a:rPr>
              <a:t>Sesungguhnya</a:t>
            </a:r>
            <a:r>
              <a:rPr lang="en-US" sz="1956" dirty="0">
                <a:solidFill>
                  <a:srgbClr val="E5E1DA"/>
                </a:solidFill>
                <a:latin typeface="Lato"/>
                <a:ea typeface="Lato"/>
                <a:cs typeface="Lato"/>
                <a:sym typeface="Lato"/>
              </a:rPr>
              <a:t> Allah </a:t>
            </a:r>
            <a:r>
              <a:rPr lang="en-US" sz="1956" dirty="0" err="1">
                <a:solidFill>
                  <a:srgbClr val="E5E1DA"/>
                </a:solidFill>
                <a:latin typeface="Lato"/>
                <a:ea typeface="Lato"/>
                <a:cs typeface="Lato"/>
                <a:sym typeface="Lato"/>
              </a:rPr>
              <a:t>hanya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mengharamkan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atasmu</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bangkai</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darah</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daging</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babi</a:t>
            </a:r>
            <a:r>
              <a:rPr lang="en-US" sz="1956" dirty="0">
                <a:solidFill>
                  <a:srgbClr val="E5E1DA"/>
                </a:solidFill>
                <a:latin typeface="Lato"/>
                <a:ea typeface="Lato"/>
                <a:cs typeface="Lato"/>
                <a:sym typeface="Lato"/>
              </a:rPr>
              <a:t>, dan (</a:t>
            </a:r>
            <a:r>
              <a:rPr lang="en-US" sz="1956" dirty="0" err="1">
                <a:solidFill>
                  <a:srgbClr val="E5E1DA"/>
                </a:solidFill>
                <a:latin typeface="Lato"/>
                <a:ea typeface="Lato"/>
                <a:cs typeface="Lato"/>
                <a:sym typeface="Lato"/>
              </a:rPr>
              <a:t>hewan</a:t>
            </a:r>
            <a:r>
              <a:rPr lang="en-US" sz="1956" dirty="0">
                <a:solidFill>
                  <a:srgbClr val="E5E1DA"/>
                </a:solidFill>
                <a:latin typeface="Lato"/>
                <a:ea typeface="Lato"/>
                <a:cs typeface="Lato"/>
                <a:sym typeface="Lato"/>
              </a:rPr>
              <a:t>) yang </a:t>
            </a:r>
            <a:r>
              <a:rPr lang="en-US" sz="1956" dirty="0" err="1">
                <a:solidFill>
                  <a:srgbClr val="E5E1DA"/>
                </a:solidFill>
                <a:latin typeface="Lato"/>
                <a:ea typeface="Lato"/>
                <a:cs typeface="Lato"/>
                <a:sym typeface="Lato"/>
              </a:rPr>
              <a:t>disembelih</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dengan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menyebut</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nama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selain</a:t>
            </a:r>
            <a:r>
              <a:rPr lang="en-US" sz="1956" dirty="0">
                <a:solidFill>
                  <a:srgbClr val="E5E1DA"/>
                </a:solidFill>
                <a:latin typeface="Lato"/>
                <a:ea typeface="Lato"/>
                <a:cs typeface="Lato"/>
                <a:sym typeface="Lato"/>
              </a:rPr>
              <a:t> Allah. Akan </a:t>
            </a:r>
            <a:r>
              <a:rPr lang="en-US" sz="1956" dirty="0" err="1">
                <a:solidFill>
                  <a:srgbClr val="E5E1DA"/>
                </a:solidFill>
                <a:latin typeface="Lato"/>
                <a:ea typeface="Lato"/>
                <a:cs typeface="Lato"/>
                <a:sym typeface="Lato"/>
              </a:rPr>
              <a:t>tetapi</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siapa</a:t>
            </a:r>
            <a:r>
              <a:rPr lang="en-US" sz="1956" dirty="0">
                <a:solidFill>
                  <a:srgbClr val="E5E1DA"/>
                </a:solidFill>
                <a:latin typeface="Lato"/>
                <a:ea typeface="Lato"/>
                <a:cs typeface="Lato"/>
                <a:sym typeface="Lato"/>
              </a:rPr>
              <a:t> yang </a:t>
            </a:r>
            <a:r>
              <a:rPr lang="en-US" sz="1956" dirty="0" err="1">
                <a:solidFill>
                  <a:srgbClr val="E5E1DA"/>
                </a:solidFill>
                <a:latin typeface="Lato"/>
                <a:ea typeface="Lato"/>
                <a:cs typeface="Lato"/>
                <a:sym typeface="Lato"/>
              </a:rPr>
              <a:t>terpaksa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memakannya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bukan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karena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menginginkan</a:t>
            </a:r>
            <a:r>
              <a:rPr lang="en-US" sz="1956" dirty="0">
                <a:solidFill>
                  <a:srgbClr val="E5E1DA"/>
                </a:solidFill>
                <a:latin typeface="Lato"/>
                <a:ea typeface="Lato"/>
                <a:cs typeface="Lato"/>
                <a:sym typeface="Lato"/>
              </a:rPr>
              <a:t> dan </a:t>
            </a:r>
            <a:r>
              <a:rPr lang="en-US" sz="1956" dirty="0" err="1">
                <a:solidFill>
                  <a:srgbClr val="E5E1DA"/>
                </a:solidFill>
                <a:latin typeface="Lato"/>
                <a:ea typeface="Lato"/>
                <a:cs typeface="Lato"/>
                <a:sym typeface="Lato"/>
              </a:rPr>
              <a:t>tidak</a:t>
            </a:r>
            <a:r>
              <a:rPr lang="en-US" sz="1956" dirty="0">
                <a:solidFill>
                  <a:srgbClr val="E5E1DA"/>
                </a:solidFill>
                <a:latin typeface="Lato"/>
                <a:ea typeface="Lato"/>
                <a:cs typeface="Lato"/>
                <a:sym typeface="Lato"/>
              </a:rPr>
              <a:t> (pula) </a:t>
            </a:r>
            <a:r>
              <a:rPr lang="en-US" sz="1956" dirty="0" err="1">
                <a:solidFill>
                  <a:srgbClr val="E5E1DA"/>
                </a:solidFill>
                <a:latin typeface="Lato"/>
                <a:ea typeface="Lato"/>
                <a:cs typeface="Lato"/>
                <a:sym typeface="Lato"/>
              </a:rPr>
              <a:t>melampaui</a:t>
            </a:r>
            <a:r>
              <a:rPr lang="en-US" sz="1956" dirty="0">
                <a:solidFill>
                  <a:srgbClr val="E5E1DA"/>
                </a:solidFill>
                <a:latin typeface="Lato"/>
                <a:ea typeface="Lato"/>
                <a:cs typeface="Lato"/>
                <a:sym typeface="Lato"/>
              </a:rPr>
              <a:t> batas, </a:t>
            </a:r>
            <a:r>
              <a:rPr lang="en-US" sz="1956" dirty="0" err="1">
                <a:solidFill>
                  <a:srgbClr val="E5E1DA"/>
                </a:solidFill>
                <a:latin typeface="Lato"/>
                <a:ea typeface="Lato"/>
                <a:cs typeface="Lato"/>
                <a:sym typeface="Lato"/>
              </a:rPr>
              <a:t>sesungguhnya</a:t>
            </a:r>
            <a:r>
              <a:rPr lang="en-US" sz="1956" dirty="0">
                <a:solidFill>
                  <a:srgbClr val="E5E1DA"/>
                </a:solidFill>
                <a:latin typeface="Lato"/>
                <a:ea typeface="Lato"/>
                <a:cs typeface="Lato"/>
                <a:sym typeface="Lato"/>
              </a:rPr>
              <a:t> Allah Maha </a:t>
            </a:r>
            <a:r>
              <a:rPr lang="en-US" sz="1956" dirty="0" err="1">
                <a:solidFill>
                  <a:srgbClr val="E5E1DA"/>
                </a:solidFill>
                <a:latin typeface="Lato"/>
                <a:ea typeface="Lato"/>
                <a:cs typeface="Lato"/>
                <a:sym typeface="Lato"/>
              </a:rPr>
              <a:t>Pengampun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lagi</a:t>
            </a:r>
            <a:r>
              <a:rPr lang="en-US" sz="1956" dirty="0">
                <a:solidFill>
                  <a:srgbClr val="E5E1DA"/>
                </a:solidFill>
                <a:latin typeface="Lato"/>
                <a:ea typeface="Lato"/>
                <a:cs typeface="Lato"/>
                <a:sym typeface="Lato"/>
              </a:rPr>
              <a:t> Maha </a:t>
            </a:r>
            <a:r>
              <a:rPr lang="en-US" sz="1956" dirty="0" err="1">
                <a:solidFill>
                  <a:srgbClr val="E5E1DA"/>
                </a:solidFill>
                <a:latin typeface="Lato"/>
                <a:ea typeface="Lato"/>
                <a:cs typeface="Lato"/>
                <a:sym typeface="Lato"/>
              </a:rPr>
              <a:t>Penyayang</a:t>
            </a:r>
            <a:r>
              <a:rPr lang="en-US" sz="1956" dirty="0">
                <a:solidFill>
                  <a:srgbClr val="E5E1DA"/>
                </a:solidFill>
                <a:latin typeface="Lato"/>
                <a:ea typeface="Lato"/>
                <a:cs typeface="Lato"/>
                <a:sym typeface="Lato"/>
              </a:rPr>
              <a:t>.’</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877800" y="3325382"/>
            <a:ext cx="4434005" cy="2939587"/>
          </a:xfrm>
          <a:prstGeom prst="rect">
            <a:avLst/>
          </a:prstGeom>
        </p:spPr>
        <p:txBody>
          <a:bodyPr wrap="square"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0.8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kuat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ayat</a:t>
            </a:r>
            <a:r>
              <a:rPr lang="en-US" sz="2100" dirty="0">
                <a:solidFill>
                  <a:srgbClr val="E5E1DA"/>
                </a:solidFill>
                <a:latin typeface="Lato"/>
                <a:ea typeface="Lato"/>
                <a:cs typeface="Lato"/>
                <a:sym typeface="Lato"/>
              </a:rPr>
              <a:t> Al-Qur'an, </a:t>
            </a:r>
            <a:r>
              <a:rPr lang="en-US" sz="2100" dirty="0" err="1">
                <a:solidFill>
                  <a:srgbClr val="E5E1DA"/>
                </a:solidFill>
                <a:latin typeface="Lato"/>
                <a:ea typeface="Lato"/>
                <a:cs typeface="Lato"/>
                <a:sym typeface="Lato"/>
              </a:rPr>
              <a:t>keduanya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menyampaikan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larangan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konsumsi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daging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babi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pengecualian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keadaan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terpaksa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Hubungan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keduanya</a:t>
            </a:r>
            <a:r>
              <a:rPr lang="en-US" sz="2100" dirty="0">
                <a:solidFill>
                  <a:srgbClr val="E5E1DA"/>
                </a:solidFill>
                <a:latin typeface="Lato"/>
                <a:ea typeface="Lato"/>
                <a:cs typeface="Lato"/>
                <a:sym typeface="Lato"/>
              </a:rPr>
              <a:t> sangat </a:t>
            </a:r>
            <a:r>
              <a:rPr lang="en-US" sz="2100" dirty="0" err="1">
                <a:solidFill>
                  <a:srgbClr val="E5E1DA"/>
                </a:solidFill>
                <a:latin typeface="Lato"/>
                <a:ea typeface="Lato"/>
                <a:cs typeface="Lato"/>
                <a:sym typeface="Lato"/>
              </a:rPr>
              <a:t>kuat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segi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maupun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makna</a:t>
            </a:r>
            <a:r>
              <a:rPr lang="en-US" sz="2100" dirty="0">
                <a:solidFill>
                  <a:srgbClr val="E5E1DA"/>
                </a:solidFill>
                <a:latin typeface="Lato"/>
                <a:ea typeface="Lato"/>
                <a:cs typeface="Lato"/>
                <a:sym typeface="Lato"/>
              </a:rPr>
              <a:t>.</a:t>
            </a:r>
          </a:p>
        </p:txBody>
      </p:sp>
      <p:sp>
        <p:nvSpPr>
          <p:cNvPr id="11" name="TextBox 9">
            <a:extLst>
              <a:ext uri="{FF2B5EF4-FFF2-40B4-BE49-F238E27FC236}">
                <a16:creationId xmlns:a16="http://schemas.microsoft.com/office/drawing/2014/main" id="{E6D48B70-2949-FC73-4B1B-BBB849EBCCBC}"/>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4" y="4447329"/>
            <a:ext cx="15225735" cy="2059859"/>
          </a:xfrm>
          <a:prstGeom prst="rect">
            <a:avLst/>
          </a:prstGeom>
        </p:spPr>
        <p:txBody>
          <a:bodyPr wrap="square"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Demonstration </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4C281CF-07CB-3235-9C65-497008BB65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0EF95C-E87C-DAA0-3546-BA2159B78D55}"/>
              </a:ext>
            </a:extLst>
          </p:cNvPr>
          <p:cNvGrpSpPr/>
          <p:nvPr/>
        </p:nvGrpSpPr>
        <p:grpSpPr>
          <a:xfrm>
            <a:off x="928665" y="645697"/>
            <a:ext cx="16598104" cy="995428"/>
            <a:chOff x="0" y="0"/>
            <a:chExt cx="4371517" cy="262170"/>
          </a:xfrm>
        </p:grpSpPr>
        <p:sp>
          <p:nvSpPr>
            <p:cNvPr id="3" name="Freeform 3">
              <a:extLst>
                <a:ext uri="{FF2B5EF4-FFF2-40B4-BE49-F238E27FC236}">
                  <a16:creationId xmlns:a16="http://schemas.microsoft.com/office/drawing/2014/main" id="{A2B4A312-5BAC-9C66-8412-0C58E210A2C1}"/>
                </a:ext>
              </a:extLst>
            </p:cNvPr>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a:extLst>
                <a:ext uri="{FF2B5EF4-FFF2-40B4-BE49-F238E27FC236}">
                  <a16:creationId xmlns:a16="http://schemas.microsoft.com/office/drawing/2014/main" id="{13E5507A-2C18-2D55-094A-487158D1FF07}"/>
                </a:ext>
              </a:extLst>
            </p:cNvPr>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A0DE91A9-822B-CEE6-BCDD-2DE3AFD9683B}"/>
              </a:ext>
            </a:extLst>
          </p:cNvPr>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a:extLst>
              <a:ext uri="{FF2B5EF4-FFF2-40B4-BE49-F238E27FC236}">
                <a16:creationId xmlns:a16="http://schemas.microsoft.com/office/drawing/2014/main" id="{9BBA03C7-4231-CE43-5F2E-82A688BA246E}"/>
              </a:ext>
            </a:extLst>
          </p:cNvPr>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8AD08D17-7679-D76E-EF01-493EDDDE9E1F}"/>
              </a:ext>
            </a:extLst>
          </p:cNvPr>
          <p:cNvSpPr txBox="1"/>
          <p:nvPr/>
        </p:nvSpPr>
        <p:spPr>
          <a:xfrm>
            <a:off x="928665" y="4447329"/>
            <a:ext cx="12943798"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KESIMPULAN</a:t>
            </a:r>
          </a:p>
        </p:txBody>
      </p:sp>
      <p:sp>
        <p:nvSpPr>
          <p:cNvPr id="8" name="TextBox 8">
            <a:extLst>
              <a:ext uri="{FF2B5EF4-FFF2-40B4-BE49-F238E27FC236}">
                <a16:creationId xmlns:a16="http://schemas.microsoft.com/office/drawing/2014/main" id="{320F9E8D-CCB0-0CDA-B5BC-CF57A058EE09}"/>
              </a:ext>
            </a:extLst>
          </p:cNvPr>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extLst>
      <p:ext uri="{BB962C8B-B14F-4D97-AF65-F5344CB8AC3E}">
        <p14:creationId xmlns:p14="http://schemas.microsoft.com/office/powerpoint/2010/main" val="1815476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725984" y="1714500"/>
            <a:ext cx="16419016" cy="4495799"/>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a:p>
          </p:txBody>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63092" y="2019300"/>
            <a:ext cx="15544800" cy="3628237"/>
          </a:xfrm>
          <a:prstGeom prst="rect">
            <a:avLst/>
          </a:prstGeom>
        </p:spPr>
        <p:txBody>
          <a:bodyPr wrap="square" lIns="0" tIns="0" rIns="0" bIns="0" rtlCol="0" anchor="t">
            <a:spAutoFit/>
          </a:bodyPr>
          <a:lstStyle/>
          <a:p>
            <a:pPr marL="457200" indent="-457200" algn="l">
              <a:lnSpc>
                <a:spcPts val="4059"/>
              </a:lnSpc>
              <a:spcBef>
                <a:spcPct val="0"/>
              </a:spcBef>
              <a:buFont typeface="Arial" panose="020B0604020202020204" pitchFamily="34" charset="0"/>
              <a:buChar char="•"/>
            </a:pPr>
            <a:r>
              <a:rPr lang="en-US" sz="2899" dirty="0">
                <a:solidFill>
                  <a:srgbClr val="E5E1DA"/>
                </a:solidFill>
                <a:latin typeface="Lato"/>
                <a:ea typeface="Lato"/>
                <a:cs typeface="Lato"/>
                <a:sym typeface="Lato"/>
              </a:rPr>
              <a:t>Deep Learning </a:t>
            </a:r>
            <a:r>
              <a:rPr lang="en-US" sz="2899" dirty="0" err="1">
                <a:solidFill>
                  <a:srgbClr val="E5E1DA"/>
                </a:solidFill>
                <a:latin typeface="Lato"/>
                <a:ea typeface="Lato"/>
                <a:cs typeface="Lato"/>
                <a:sym typeface="Lato"/>
              </a:rPr>
              <a:t>dapat</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memberikan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kontribusi</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cukup</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dalam</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mengukur</a:t>
            </a:r>
            <a:r>
              <a:rPr lang="en-US" sz="2899"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keselarasan</a:t>
            </a:r>
            <a:r>
              <a:rPr lang="en-US" sz="2800" dirty="0">
                <a:solidFill>
                  <a:srgbClr val="E5E1DA"/>
                </a:solidFill>
                <a:latin typeface="Lato"/>
                <a:ea typeface="Lato"/>
                <a:cs typeface="Lato"/>
                <a:sym typeface="Lato"/>
              </a:rPr>
              <a:t> fatwa </a:t>
            </a:r>
            <a:r>
              <a:rPr lang="en-US" sz="2800" dirty="0" err="1">
                <a:solidFill>
                  <a:srgbClr val="E5E1DA"/>
                </a:solidFill>
                <a:latin typeface="Lato"/>
                <a:ea typeface="Lato"/>
                <a:cs typeface="Lato"/>
                <a:sym typeface="Lato"/>
              </a:rPr>
              <a:t>dengan</a:t>
            </a:r>
            <a:r>
              <a:rPr lang="en-US" sz="2800"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ajaran</a:t>
            </a:r>
            <a:r>
              <a:rPr lang="en-US" sz="2800" dirty="0">
                <a:solidFill>
                  <a:srgbClr val="E5E1DA"/>
                </a:solidFill>
                <a:latin typeface="Lato"/>
                <a:ea typeface="Lato"/>
                <a:cs typeface="Lato"/>
                <a:sym typeface="Lato"/>
              </a:rPr>
              <a:t> yang </a:t>
            </a:r>
            <a:r>
              <a:rPr lang="en-US" sz="2800" dirty="0" err="1">
                <a:solidFill>
                  <a:srgbClr val="E5E1DA"/>
                </a:solidFill>
                <a:latin typeface="Lato"/>
                <a:ea typeface="Lato"/>
                <a:cs typeface="Lato"/>
                <a:sym typeface="Lato"/>
              </a:rPr>
              <a:t>terkandung</a:t>
            </a:r>
            <a:r>
              <a:rPr lang="en-US" sz="2800"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dalam</a:t>
            </a:r>
            <a:r>
              <a:rPr lang="en-US" sz="2800" dirty="0">
                <a:solidFill>
                  <a:srgbClr val="E5E1DA"/>
                </a:solidFill>
                <a:latin typeface="Lato"/>
                <a:ea typeface="Lato"/>
                <a:cs typeface="Lato"/>
                <a:sym typeface="Lato"/>
              </a:rPr>
              <a:t> Al-Quran dan Al-</a:t>
            </a:r>
            <a:r>
              <a:rPr lang="en-US" sz="2800" dirty="0" err="1">
                <a:solidFill>
                  <a:srgbClr val="E5E1DA"/>
                </a:solidFill>
                <a:latin typeface="Lato"/>
                <a:ea typeface="Lato"/>
                <a:cs typeface="Lato"/>
                <a:sym typeface="Lato"/>
              </a:rPr>
              <a:t>Hadist</a:t>
            </a:r>
            <a:r>
              <a:rPr lang="en-US" sz="2800" dirty="0">
                <a:solidFill>
                  <a:srgbClr val="E5E1DA"/>
                </a:solidFill>
                <a:latin typeface="Lato"/>
                <a:ea typeface="Lato"/>
                <a:cs typeface="Lato"/>
                <a:sym typeface="Lato"/>
              </a:rPr>
              <a:t>.</a:t>
            </a:r>
            <a:r>
              <a:rPr lang="en-US" sz="2899" dirty="0">
                <a:solidFill>
                  <a:srgbClr val="E5E1DA"/>
                </a:solidFill>
                <a:latin typeface="Lato"/>
                <a:ea typeface="Lato"/>
                <a:cs typeface="Lato"/>
                <a:sym typeface="Lato"/>
              </a:rPr>
              <a:t> </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Meskipun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nilai</a:t>
            </a:r>
            <a:r>
              <a:rPr lang="en-US" sz="2899" dirty="0">
                <a:solidFill>
                  <a:srgbClr val="E5E1DA"/>
                </a:solidFill>
                <a:latin typeface="Lato"/>
                <a:ea typeface="Lato"/>
                <a:cs typeface="Lato"/>
                <a:sym typeface="Lato"/>
              </a:rPr>
              <a:t> R² pada </a:t>
            </a:r>
            <a:r>
              <a:rPr lang="en-US" sz="2899" dirty="0" err="1">
                <a:solidFill>
                  <a:srgbClr val="E5E1DA"/>
                </a:solidFill>
                <a:latin typeface="Lato"/>
                <a:ea typeface="Lato"/>
                <a:cs typeface="Lato"/>
                <a:sym typeface="Lato"/>
              </a:rPr>
              <a:t>kedua</a:t>
            </a:r>
            <a:r>
              <a:rPr lang="en-US" sz="2899" dirty="0">
                <a:solidFill>
                  <a:srgbClr val="E5E1DA"/>
                </a:solidFill>
                <a:latin typeface="Lato"/>
                <a:ea typeface="Lato"/>
                <a:cs typeface="Lato"/>
                <a:sym typeface="Lato"/>
              </a:rPr>
              <a:t> model yang </a:t>
            </a:r>
            <a:r>
              <a:rPr lang="en-US" sz="2899" dirty="0" err="1">
                <a:solidFill>
                  <a:srgbClr val="E5E1DA"/>
                </a:solidFill>
                <a:latin typeface="Lato"/>
                <a:ea typeface="Lato"/>
                <a:cs typeface="Lato"/>
                <a:sym typeface="Lato"/>
              </a:rPr>
              <a:t>digunakan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rendah</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metrik</a:t>
            </a:r>
            <a:r>
              <a:rPr lang="en-US" sz="2899" dirty="0">
                <a:solidFill>
                  <a:srgbClr val="E5E1DA"/>
                </a:solidFill>
                <a:latin typeface="Lato"/>
                <a:ea typeface="Lato"/>
                <a:cs typeface="Lato"/>
                <a:sym typeface="Lato"/>
              </a:rPr>
              <a:t> MSE, RMSE, dan MAE </a:t>
            </a:r>
            <a:r>
              <a:rPr lang="en-US" sz="2899" dirty="0" err="1">
                <a:solidFill>
                  <a:srgbClr val="E5E1DA"/>
                </a:solidFill>
                <a:latin typeface="Lato"/>
                <a:ea typeface="Lato"/>
                <a:cs typeface="Lato"/>
                <a:sym typeface="Lato"/>
              </a:rPr>
              <a:t>menunjukkan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kinerja</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baik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dengan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kesalahan</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rendah</a:t>
            </a:r>
            <a:r>
              <a:rPr lang="en-US" sz="2899" dirty="0">
                <a:solidFill>
                  <a:srgbClr val="E5E1DA"/>
                </a:solidFill>
                <a:latin typeface="Lato"/>
                <a:ea typeface="Lato"/>
                <a:cs typeface="Lato"/>
                <a:sym typeface="Lato"/>
              </a:rPr>
              <a:t>.</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Pemilihan</a:t>
            </a:r>
            <a:r>
              <a:rPr lang="en-US" sz="2899" dirty="0">
                <a:solidFill>
                  <a:srgbClr val="E5E1DA"/>
                </a:solidFill>
                <a:latin typeface="Lato"/>
                <a:ea typeface="Lato"/>
                <a:cs typeface="Lato"/>
                <a:sym typeface="Lato"/>
              </a:rPr>
              <a:t> threshold similarity 0.8 </a:t>
            </a:r>
            <a:r>
              <a:rPr lang="en-US" sz="2899" dirty="0" err="1">
                <a:solidFill>
                  <a:srgbClr val="E5E1DA"/>
                </a:solidFill>
                <a:latin typeface="Lato"/>
                <a:ea typeface="Lato"/>
                <a:cs typeface="Lato"/>
                <a:sym typeface="Lato"/>
              </a:rPr>
              <a:t>terbukti</a:t>
            </a:r>
            <a:r>
              <a:rPr lang="en-US" sz="2899" dirty="0">
                <a:solidFill>
                  <a:srgbClr val="E5E1DA"/>
                </a:solidFill>
                <a:latin typeface="Lato"/>
                <a:ea typeface="Lato"/>
                <a:cs typeface="Lato"/>
                <a:sym typeface="Lato"/>
              </a:rPr>
              <a:t> optimal, </a:t>
            </a:r>
            <a:r>
              <a:rPr lang="en-US" sz="2899" dirty="0" err="1">
                <a:solidFill>
                  <a:srgbClr val="E5E1DA"/>
                </a:solidFill>
                <a:latin typeface="Lato"/>
                <a:ea typeface="Lato"/>
                <a:cs typeface="Lato"/>
                <a:sym typeface="Lato"/>
              </a:rPr>
              <a:t>karena</a:t>
            </a:r>
            <a:r>
              <a:rPr lang="en-US" sz="2899" dirty="0">
                <a:solidFill>
                  <a:srgbClr val="E5E1DA"/>
                </a:solidFill>
                <a:latin typeface="Lato"/>
                <a:ea typeface="Lato"/>
                <a:cs typeface="Lato"/>
                <a:sym typeface="Lato"/>
              </a:rPr>
              <a:t> pada level </a:t>
            </a:r>
            <a:r>
              <a:rPr lang="en-US" sz="2899" dirty="0" err="1">
                <a:solidFill>
                  <a:srgbClr val="E5E1DA"/>
                </a:solidFill>
                <a:latin typeface="Lato"/>
                <a:ea typeface="Lato"/>
                <a:cs typeface="Lato"/>
                <a:sym typeface="Lato"/>
              </a:rPr>
              <a:t>ini</a:t>
            </a:r>
            <a:r>
              <a:rPr lang="en-US" sz="2899" dirty="0">
                <a:solidFill>
                  <a:srgbClr val="E5E1DA"/>
                </a:solidFill>
                <a:latin typeface="Lato"/>
                <a:ea typeface="Lato"/>
                <a:cs typeface="Lato"/>
                <a:sym typeface="Lato"/>
              </a:rPr>
              <a:t> fatwa dan </a:t>
            </a:r>
            <a:r>
              <a:rPr lang="en-US" sz="2899" dirty="0" err="1">
                <a:solidFill>
                  <a:srgbClr val="E5E1DA"/>
                </a:solidFill>
                <a:latin typeface="Lato"/>
                <a:ea typeface="Lato"/>
                <a:cs typeface="Lato"/>
                <a:sym typeface="Lato"/>
              </a:rPr>
              <a:t>hadits</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menunjukkan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hubungan</a:t>
            </a:r>
            <a:r>
              <a:rPr lang="en-US" sz="2899" dirty="0">
                <a:solidFill>
                  <a:srgbClr val="E5E1DA"/>
                </a:solidFill>
                <a:latin typeface="Lato"/>
                <a:ea typeface="Lato"/>
                <a:cs typeface="Lato"/>
                <a:sym typeface="Lato"/>
              </a:rPr>
              <a:t> yang sangat </a:t>
            </a:r>
            <a:r>
              <a:rPr lang="en-US" sz="2899" dirty="0" err="1">
                <a:solidFill>
                  <a:srgbClr val="E5E1DA"/>
                </a:solidFill>
                <a:latin typeface="Lato"/>
                <a:ea typeface="Lato"/>
                <a:cs typeface="Lato"/>
                <a:sym typeface="Lato"/>
              </a:rPr>
              <a:t>erat</a:t>
            </a:r>
            <a:r>
              <a:rPr lang="en-US" sz="2899" dirty="0">
                <a:solidFill>
                  <a:srgbClr val="E5E1DA"/>
                </a:solidFill>
                <a:latin typeface="Lato"/>
                <a:ea typeface="Lato"/>
                <a:cs typeface="Lato"/>
                <a:sym typeface="Lato"/>
              </a:rPr>
              <a:t> dan </a:t>
            </a:r>
            <a:r>
              <a:rPr lang="en-US" sz="2899" dirty="0" err="1">
                <a:solidFill>
                  <a:srgbClr val="E5E1DA"/>
                </a:solidFill>
                <a:latin typeface="Lato"/>
                <a:ea typeface="Lato"/>
                <a:cs typeface="Lato"/>
                <a:sym typeface="Lato"/>
              </a:rPr>
              <a:t>konsisten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cukup</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untuk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dijadikan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rujukan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tanpa</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banyak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interpretasi</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lebih</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lanjut</a:t>
            </a:r>
            <a:r>
              <a:rPr lang="en-US" sz="2899" dirty="0">
                <a:solidFill>
                  <a:srgbClr val="E5E1DA"/>
                </a:solidFill>
                <a:latin typeface="Lato"/>
                <a:ea typeface="Lato"/>
                <a:cs typeface="Lato"/>
                <a:sym typeface="Lato"/>
              </a:rPr>
              <a:t>.</a:t>
            </a:r>
          </a:p>
        </p:txBody>
      </p:sp>
      <p:sp>
        <p:nvSpPr>
          <p:cNvPr id="9" name="TextBox 9">
            <a:extLst>
              <a:ext uri="{FF2B5EF4-FFF2-40B4-BE49-F238E27FC236}">
                <a16:creationId xmlns:a16="http://schemas.microsoft.com/office/drawing/2014/main" id="{80631848-9EE3-5423-B848-1862AD97FC17}"/>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25</a:t>
            </a:r>
          </a:p>
        </p:txBody>
      </p:sp>
      <p:sp>
        <p:nvSpPr>
          <p:cNvPr id="10" name="TextBox 6">
            <a:extLst>
              <a:ext uri="{FF2B5EF4-FFF2-40B4-BE49-F238E27FC236}">
                <a16:creationId xmlns:a16="http://schemas.microsoft.com/office/drawing/2014/main" id="{B6226D86-89E6-BCEF-7096-DDB07C812338}"/>
              </a:ext>
            </a:extLst>
          </p:cNvPr>
          <p:cNvSpPr txBox="1"/>
          <p:nvPr/>
        </p:nvSpPr>
        <p:spPr>
          <a:xfrm>
            <a:off x="457200" y="650225"/>
            <a:ext cx="4538822"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Kesimpulan</a:t>
            </a:r>
          </a:p>
        </p:txBody>
      </p:sp>
      <p:sp>
        <p:nvSpPr>
          <p:cNvPr id="16" name="TextBox 6">
            <a:extLst>
              <a:ext uri="{FF2B5EF4-FFF2-40B4-BE49-F238E27FC236}">
                <a16:creationId xmlns:a16="http://schemas.microsoft.com/office/drawing/2014/main" id="{D4AE6909-7BB5-E217-9417-B969B7F8907C}"/>
              </a:ext>
            </a:extLst>
          </p:cNvPr>
          <p:cNvSpPr txBox="1"/>
          <p:nvPr/>
        </p:nvSpPr>
        <p:spPr>
          <a:xfrm>
            <a:off x="725984" y="6515099"/>
            <a:ext cx="4028896"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Future Work</a:t>
            </a:r>
          </a:p>
        </p:txBody>
      </p:sp>
      <p:grpSp>
        <p:nvGrpSpPr>
          <p:cNvPr id="17" name="Group 3">
            <a:extLst>
              <a:ext uri="{FF2B5EF4-FFF2-40B4-BE49-F238E27FC236}">
                <a16:creationId xmlns:a16="http://schemas.microsoft.com/office/drawing/2014/main" id="{FBEABFC1-6910-0582-0119-7509A0C3F9AE}"/>
              </a:ext>
            </a:extLst>
          </p:cNvPr>
          <p:cNvGrpSpPr/>
          <p:nvPr/>
        </p:nvGrpSpPr>
        <p:grpSpPr>
          <a:xfrm>
            <a:off x="756464" y="7528426"/>
            <a:ext cx="16388536" cy="1940574"/>
            <a:chOff x="0" y="0"/>
            <a:chExt cx="3989624" cy="1641495"/>
          </a:xfrm>
        </p:grpSpPr>
        <p:sp>
          <p:nvSpPr>
            <p:cNvPr id="18" name="Freeform 4">
              <a:extLst>
                <a:ext uri="{FF2B5EF4-FFF2-40B4-BE49-F238E27FC236}">
                  <a16:creationId xmlns:a16="http://schemas.microsoft.com/office/drawing/2014/main" id="{C2737820-4D84-9FDC-D583-75223240B9BF}"/>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a:p>
          </p:txBody>
        </p:sp>
        <p:sp>
          <p:nvSpPr>
            <p:cNvPr id="19" name="TextBox 5">
              <a:extLst>
                <a:ext uri="{FF2B5EF4-FFF2-40B4-BE49-F238E27FC236}">
                  <a16:creationId xmlns:a16="http://schemas.microsoft.com/office/drawing/2014/main" id="{F732DED0-B68A-3DD9-EE31-6000B7B60177}"/>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20" name="TextBox 8">
            <a:extLst>
              <a:ext uri="{FF2B5EF4-FFF2-40B4-BE49-F238E27FC236}">
                <a16:creationId xmlns:a16="http://schemas.microsoft.com/office/drawing/2014/main" id="{2CC42888-C66B-CAA4-A7C4-84D8C58416F9}"/>
              </a:ext>
            </a:extLst>
          </p:cNvPr>
          <p:cNvSpPr txBox="1"/>
          <p:nvPr/>
        </p:nvSpPr>
        <p:spPr>
          <a:xfrm>
            <a:off x="1178332" y="7914639"/>
            <a:ext cx="15544800" cy="999313"/>
          </a:xfrm>
          <a:prstGeom prst="rect">
            <a:avLst/>
          </a:prstGeom>
        </p:spPr>
        <p:txBody>
          <a:bodyPr wrap="square" lIns="0" tIns="0" rIns="0" bIns="0" rtlCol="0" anchor="t">
            <a:spAutoFit/>
          </a:bodyPr>
          <a:lstStyle/>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Eksplorasi</a:t>
            </a:r>
            <a:r>
              <a:rPr lang="en-US" sz="2899" dirty="0">
                <a:solidFill>
                  <a:srgbClr val="E5E1DA"/>
                </a:solidFill>
                <a:latin typeface="Lato"/>
                <a:ea typeface="Lato"/>
                <a:cs typeface="Lato"/>
                <a:sym typeface="Lato"/>
              </a:rPr>
              <a:t> Model Deep Learning Lain</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Pengembangan</a:t>
            </a:r>
            <a:r>
              <a:rPr lang="en-US" sz="2899" dirty="0">
                <a:solidFill>
                  <a:srgbClr val="E5E1DA"/>
                </a:solidFill>
                <a:latin typeface="Lato"/>
                <a:ea typeface="Lato"/>
                <a:cs typeface="Lato"/>
                <a:sym typeface="Lato"/>
              </a:rPr>
              <a:t> Model Clustering Teks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TextBox 3"/>
          <p:cNvSpPr txBox="1"/>
          <p:nvPr/>
        </p:nvSpPr>
        <p:spPr>
          <a:xfrm>
            <a:off x="1028700" y="3262279"/>
            <a:ext cx="8851896"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61818" r="-61818"/>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339023" y="3066454"/>
            <a:ext cx="10818060" cy="5443352"/>
          </a:xfrm>
          <a:prstGeom prst="rect">
            <a:avLst/>
          </a:prstGeom>
        </p:spPr>
        <p:txBody>
          <a:bodyPr lIns="0" tIns="0" rIns="0" bIns="0" rtlCol="0" anchor="t">
            <a:spAutoFit/>
          </a:bodyPr>
          <a:lstStyle/>
          <a:p>
            <a:pPr algn="l">
              <a:lnSpc>
                <a:spcPts val="3919"/>
              </a:lnSpc>
              <a:spcBef>
                <a:spcPct val="0"/>
              </a:spcBef>
            </a:pPr>
            <a:r>
              <a:rPr lang="en-US" sz="2799">
                <a:solidFill>
                  <a:srgbClr val="E5E1DA"/>
                </a:solidFill>
                <a:latin typeface="Lato"/>
                <a:ea typeface="Lato"/>
                <a:cs typeface="Lato"/>
                <a:sym typeface="Lato"/>
              </a:rPr>
              <a:t>Fatwa memiliki peran penting dalam mengarahkan praktik keagamaan, namun sering kali muncul ketidaksesuaian antara fatwa yang dikeluarkan dan ajaran dalam Al-Quran serta Al-Hadist, yang dapat membingungkan umat. Selama ini, analisis keselarasan fatwa dilakukan secara manual oleh para ulama, yang memerlukan waktu dan upaya besar. Dengan penerapan kecerdasan buatan (AI) melalui Natural Language Processing (NLP), proses ini dapat dilakukan lebih cepat dan akurat. Teknologi AI diharapkan membantu menganalisis dan memverifikasi keselarasan fatwa dengan ajaran Islam, serta mendukung lembaga agama dalam mengeluarkan fatwa yang lebih sesuai dengan Al-Quran dan Al-Hadist.</a:t>
            </a:r>
          </a:p>
        </p:txBody>
      </p:sp>
      <p:sp>
        <p:nvSpPr>
          <p:cNvPr id="10" name="TextBox 10"/>
          <p:cNvSpPr txBox="1"/>
          <p:nvPr/>
        </p:nvSpPr>
        <p:spPr>
          <a:xfrm>
            <a:off x="2339023" y="2063731"/>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LATAR BELAKANG</a:t>
            </a:r>
          </a:p>
        </p:txBody>
      </p:sp>
      <p:sp>
        <p:nvSpPr>
          <p:cNvPr id="11" name="TextBox 9">
            <a:extLst>
              <a:ext uri="{FF2B5EF4-FFF2-40B4-BE49-F238E27FC236}">
                <a16:creationId xmlns:a16="http://schemas.microsoft.com/office/drawing/2014/main" id="{8E8D03CE-98A4-082C-B72E-80EE78F43058}"/>
              </a:ext>
            </a:extLst>
          </p:cNvPr>
          <p:cNvSpPr txBox="1"/>
          <p:nvPr/>
        </p:nvSpPr>
        <p:spPr>
          <a:xfrm>
            <a:off x="1737360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2004281" y="-2860462"/>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8225" y="4096631"/>
            <a:ext cx="698887" cy="694519"/>
          </a:xfrm>
          <a:custGeom>
            <a:avLst/>
            <a:gdLst/>
            <a:ahLst/>
            <a:cxnLst/>
            <a:rect l="l" t="t" r="r" b="b"/>
            <a:pathLst>
              <a:path w="698887" h="694519">
                <a:moveTo>
                  <a:pt x="0" y="0"/>
                </a:moveTo>
                <a:lnTo>
                  <a:pt x="698887" y="0"/>
                </a:lnTo>
                <a:lnTo>
                  <a:pt x="698887" y="694519"/>
                </a:lnTo>
                <a:lnTo>
                  <a:pt x="0" y="694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5516338"/>
            <a:ext cx="567527" cy="729938"/>
          </a:xfrm>
          <a:custGeom>
            <a:avLst/>
            <a:gdLst/>
            <a:ahLst/>
            <a:cxnLst/>
            <a:rect l="l" t="t" r="r" b="b"/>
            <a:pathLst>
              <a:path w="567527" h="729938">
                <a:moveTo>
                  <a:pt x="0" y="0"/>
                </a:moveTo>
                <a:lnTo>
                  <a:pt x="567527" y="0"/>
                </a:lnTo>
                <a:lnTo>
                  <a:pt x="567527" y="729938"/>
                </a:lnTo>
                <a:lnTo>
                  <a:pt x="0" y="729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822982" y="4049006"/>
            <a:ext cx="8812347"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mengidentifikasi keselarasan antara fatwa yang dikeluarkan dengan ajaran Al-Quran dan Al-Hadist?</a:t>
            </a:r>
          </a:p>
        </p:txBody>
      </p:sp>
      <p:sp>
        <p:nvSpPr>
          <p:cNvPr id="9" name="TextBox 9"/>
          <p:cNvSpPr txBox="1"/>
          <p:nvPr/>
        </p:nvSpPr>
        <p:spPr>
          <a:xfrm>
            <a:off x="942975" y="1706421"/>
            <a:ext cx="7584625"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RUMUSAN MASALAH</a:t>
            </a:r>
          </a:p>
        </p:txBody>
      </p:sp>
      <p:sp>
        <p:nvSpPr>
          <p:cNvPr id="10" name="TextBox 10"/>
          <p:cNvSpPr txBox="1"/>
          <p:nvPr/>
        </p:nvSpPr>
        <p:spPr>
          <a:xfrm>
            <a:off x="1822982" y="5303139"/>
            <a:ext cx="8812347"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penerapan teknologi kecerdasan buatan (AI), khususnya Natural Language Processing (NLP), dapat membantu menganalisis dan memverifikasi keselarasan fatwa dengan teks-teks agama?</a:t>
            </a:r>
          </a:p>
        </p:txBody>
      </p:sp>
      <p:sp>
        <p:nvSpPr>
          <p:cNvPr id="7" name="TextBox 9">
            <a:extLst>
              <a:ext uri="{FF2B5EF4-FFF2-40B4-BE49-F238E27FC236}">
                <a16:creationId xmlns:a16="http://schemas.microsoft.com/office/drawing/2014/main" id="{0FC01311-01FD-B292-A88A-8C0A0F528D83}"/>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12108652" y="1374917"/>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510198" y="4826204"/>
            <a:ext cx="9267604" cy="1590675"/>
          </a:xfrm>
          <a:prstGeom prst="rect">
            <a:avLst/>
          </a:prstGeom>
        </p:spPr>
        <p:txBody>
          <a:bodyPr lIns="0" tIns="0" rIns="0" bIns="0" rtlCol="0" anchor="t">
            <a:spAutoFit/>
          </a:bodyPr>
          <a:lstStyle/>
          <a:p>
            <a:pPr algn="l">
              <a:lnSpc>
                <a:spcPts val="4200"/>
              </a:lnSpc>
              <a:spcBef>
                <a:spcPct val="0"/>
              </a:spcBef>
            </a:pPr>
            <a:r>
              <a:rPr lang="en-US" sz="3000" dirty="0" err="1">
                <a:solidFill>
                  <a:srgbClr val="E5E1DA"/>
                </a:solidFill>
                <a:latin typeface="Lato"/>
                <a:ea typeface="Lato"/>
                <a:cs typeface="Lato"/>
                <a:sym typeface="Lato"/>
              </a:rPr>
              <a:t>Mengembangkan</a:t>
            </a:r>
            <a:r>
              <a:rPr lang="en-US" sz="3000" dirty="0">
                <a:solidFill>
                  <a:srgbClr val="E5E1DA"/>
                </a:solidFill>
                <a:latin typeface="Lato"/>
                <a:ea typeface="Lato"/>
                <a:cs typeface="Lato"/>
                <a:sym typeface="Lato"/>
              </a:rPr>
              <a:t> model deep learning yang </a:t>
            </a:r>
            <a:r>
              <a:rPr lang="en-US" sz="3000" dirty="0" err="1">
                <a:solidFill>
                  <a:srgbClr val="E5E1DA"/>
                </a:solidFill>
                <a:latin typeface="Lato"/>
                <a:ea typeface="Lato"/>
                <a:cs typeface="Lato"/>
                <a:sym typeface="Lato"/>
              </a:rPr>
              <a:t>dapat</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menganalisis</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keselarasan</a:t>
            </a:r>
            <a:r>
              <a:rPr lang="en-US" sz="3000" dirty="0">
                <a:solidFill>
                  <a:srgbClr val="E5E1DA"/>
                </a:solidFill>
                <a:latin typeface="Lato"/>
                <a:ea typeface="Lato"/>
                <a:cs typeface="Lato"/>
                <a:sym typeface="Lato"/>
              </a:rPr>
              <a:t> fatwa </a:t>
            </a:r>
            <a:r>
              <a:rPr lang="en-US" sz="3000" dirty="0" err="1">
                <a:solidFill>
                  <a:srgbClr val="E5E1DA"/>
                </a:solidFill>
                <a:latin typeface="Lato"/>
                <a:ea typeface="Lato"/>
                <a:cs typeface="Lato"/>
                <a:sym typeface="Lato"/>
              </a:rPr>
              <a:t>dengan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ajaran</a:t>
            </a:r>
            <a:r>
              <a:rPr lang="en-US" sz="3000" dirty="0">
                <a:solidFill>
                  <a:srgbClr val="E5E1DA"/>
                </a:solidFill>
                <a:latin typeface="Lato"/>
                <a:ea typeface="Lato"/>
                <a:cs typeface="Lato"/>
                <a:sym typeface="Lato"/>
              </a:rPr>
              <a:t> yang </a:t>
            </a:r>
            <a:r>
              <a:rPr lang="en-US" sz="3000" dirty="0" err="1">
                <a:solidFill>
                  <a:srgbClr val="E5E1DA"/>
                </a:solidFill>
                <a:latin typeface="Lato"/>
                <a:ea typeface="Lato"/>
                <a:cs typeface="Lato"/>
                <a:sym typeface="Lato"/>
              </a:rPr>
              <a:t>terkandung</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dalam</a:t>
            </a:r>
            <a:r>
              <a:rPr lang="en-US" sz="3000" dirty="0">
                <a:solidFill>
                  <a:srgbClr val="E5E1DA"/>
                </a:solidFill>
                <a:latin typeface="Lato"/>
                <a:ea typeface="Lato"/>
                <a:cs typeface="Lato"/>
                <a:sym typeface="Lato"/>
              </a:rPr>
              <a:t> Al-Quran dan Al-</a:t>
            </a:r>
            <a:r>
              <a:rPr lang="en-US" sz="3000" dirty="0" err="1">
                <a:solidFill>
                  <a:srgbClr val="E5E1DA"/>
                </a:solidFill>
                <a:latin typeface="Lato"/>
                <a:ea typeface="Lato"/>
                <a:cs typeface="Lato"/>
                <a:sym typeface="Lato"/>
              </a:rPr>
              <a:t>Hadist</a:t>
            </a:r>
            <a:r>
              <a:rPr lang="en-US" sz="3000" dirty="0">
                <a:solidFill>
                  <a:srgbClr val="E5E1DA"/>
                </a:solidFill>
                <a:latin typeface="Lato"/>
                <a:ea typeface="Lato"/>
                <a:cs typeface="Lato"/>
                <a:sym typeface="Lato"/>
              </a:rPr>
              <a:t>.</a:t>
            </a:r>
          </a:p>
        </p:txBody>
      </p:sp>
      <p:sp>
        <p:nvSpPr>
          <p:cNvPr id="10" name="TextBox 10"/>
          <p:cNvSpPr txBox="1"/>
          <p:nvPr/>
        </p:nvSpPr>
        <p:spPr>
          <a:xfrm>
            <a:off x="4510198" y="3572173"/>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TUJUAN</a:t>
            </a:r>
          </a:p>
        </p:txBody>
      </p:sp>
      <p:sp>
        <p:nvSpPr>
          <p:cNvPr id="11" name="TextBox 9">
            <a:extLst>
              <a:ext uri="{FF2B5EF4-FFF2-40B4-BE49-F238E27FC236}">
                <a16:creationId xmlns:a16="http://schemas.microsoft.com/office/drawing/2014/main" id="{B31C1B8E-5FDD-B94B-3562-419769A162D2}"/>
              </a:ext>
            </a:extLst>
          </p:cNvPr>
          <p:cNvSpPr txBox="1"/>
          <p:nvPr/>
        </p:nvSpPr>
        <p:spPr>
          <a:xfrm>
            <a:off x="1737360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4948"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DATASET DAN MATERIAL</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6245748" y="3456305"/>
            <a:ext cx="10226379" cy="5755204"/>
          </a:xfrm>
          <a:custGeom>
            <a:avLst/>
            <a:gdLst/>
            <a:ahLst/>
            <a:cxnLst/>
            <a:rect l="l" t="t" r="r" b="b"/>
            <a:pathLst>
              <a:path w="10226379" h="5755204">
                <a:moveTo>
                  <a:pt x="0" y="0"/>
                </a:moveTo>
                <a:lnTo>
                  <a:pt x="10226379" y="0"/>
                </a:lnTo>
                <a:lnTo>
                  <a:pt x="10226379" y="5755204"/>
                </a:lnTo>
                <a:lnTo>
                  <a:pt x="0" y="5755204"/>
                </a:lnTo>
                <a:lnTo>
                  <a:pt x="0" y="0"/>
                </a:lnTo>
                <a:close/>
              </a:path>
            </a:pathLst>
          </a:custGeom>
          <a:blipFill>
            <a:blip r:embed="rId4"/>
            <a:stretch>
              <a:fillRect/>
            </a:stretch>
          </a:blipFill>
        </p:spPr>
      </p:sp>
      <p:sp>
        <p:nvSpPr>
          <p:cNvPr id="11" name="TextBox 11"/>
          <p:cNvSpPr txBox="1"/>
          <p:nvPr/>
        </p:nvSpPr>
        <p:spPr>
          <a:xfrm>
            <a:off x="1100231" y="191771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AL-QUR’AN</a:t>
            </a:r>
          </a:p>
        </p:txBody>
      </p:sp>
      <p:sp>
        <p:nvSpPr>
          <p:cNvPr id="12" name="TextBox 12"/>
          <p:cNvSpPr txBox="1"/>
          <p:nvPr/>
        </p:nvSpPr>
        <p:spPr>
          <a:xfrm>
            <a:off x="1028700" y="3408680"/>
            <a:ext cx="4932590" cy="5923866"/>
          </a:xfrm>
          <a:prstGeom prst="rect">
            <a:avLst/>
          </a:prstGeom>
        </p:spPr>
        <p:txBody>
          <a:bodyPr lIns="0" tIns="0" rIns="0" bIns="0" rtlCol="0" anchor="t">
            <a:spAutoFit/>
          </a:bodyPr>
          <a:lstStyle/>
          <a:p>
            <a:pPr algn="just">
              <a:lnSpc>
                <a:spcPts val="3079"/>
              </a:lnSpc>
              <a:spcBef>
                <a:spcPct val="0"/>
              </a:spcBef>
            </a:pPr>
            <a:r>
              <a:rPr lang="en-US" sz="2199" dirty="0">
                <a:solidFill>
                  <a:srgbClr val="000000"/>
                </a:solidFill>
                <a:latin typeface="Lato"/>
                <a:ea typeface="Lato"/>
                <a:cs typeface="Lato"/>
                <a:sym typeface="Lato"/>
              </a:rPr>
              <a:t>Data Al-Quran yang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diperoleh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situs web </a:t>
            </a:r>
            <a:r>
              <a:rPr lang="en-US" sz="2199" dirty="0" err="1">
                <a:solidFill>
                  <a:srgbClr val="000000"/>
                </a:solidFill>
                <a:latin typeface="Lato"/>
                <a:ea typeface="Lato"/>
                <a:cs typeface="Lato"/>
                <a:sym typeface="Lato"/>
              </a:rPr>
              <a:t>resmi</a:t>
            </a:r>
            <a:r>
              <a:rPr lang="en-US" sz="2199" dirty="0">
                <a:solidFill>
                  <a:srgbClr val="000000"/>
                </a:solidFill>
                <a:latin typeface="Lato"/>
                <a:ea typeface="Lato"/>
                <a:cs typeface="Lato"/>
                <a:sym typeface="Lato"/>
              </a:rPr>
              <a:t> quran.nu.or.id. Al-Quran yang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mencakup</a:t>
            </a:r>
            <a:r>
              <a:rPr lang="en-US" sz="2199" dirty="0">
                <a:solidFill>
                  <a:srgbClr val="000000"/>
                </a:solidFill>
                <a:latin typeface="Lato"/>
                <a:ea typeface="Lato"/>
                <a:cs typeface="Lato"/>
                <a:sym typeface="Lato"/>
              </a:rPr>
              <a:t> 114 surah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total 6236 </a:t>
            </a:r>
            <a:r>
              <a:rPr lang="en-US" sz="2199" dirty="0" err="1">
                <a:solidFill>
                  <a:srgbClr val="000000"/>
                </a:solidFill>
                <a:latin typeface="Lato"/>
                <a:ea typeface="Lato"/>
                <a:cs typeface="Lato"/>
                <a:sym typeface="Lato"/>
              </a:rPr>
              <a:t>ayat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Pengambilan</a:t>
            </a:r>
            <a:r>
              <a:rPr lang="en-US" sz="2199" dirty="0">
                <a:solidFill>
                  <a:srgbClr val="000000"/>
                </a:solidFill>
                <a:latin typeface="Lato"/>
                <a:ea typeface="Lato"/>
                <a:cs typeface="Lato"/>
                <a:sym typeface="Lato"/>
              </a:rPr>
              <a:t> data </a:t>
            </a:r>
            <a:r>
              <a:rPr lang="en-US" sz="2199" dirty="0" err="1">
                <a:solidFill>
                  <a:srgbClr val="000000"/>
                </a:solidFill>
                <a:latin typeface="Lato"/>
                <a:ea typeface="Lato"/>
                <a:cs typeface="Lato"/>
                <a:sym typeface="Lato"/>
              </a:rPr>
              <a:t>dilakukan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teknik</a:t>
            </a:r>
            <a:r>
              <a:rPr lang="en-US" sz="2199" dirty="0">
                <a:solidFill>
                  <a:srgbClr val="000000"/>
                </a:solidFill>
                <a:latin typeface="Lato"/>
                <a:ea typeface="Lato"/>
                <a:cs typeface="Lato"/>
                <a:sym typeface="Lato"/>
              </a:rPr>
              <a:t> web scraping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Selenium WebDriver dan </a:t>
            </a:r>
            <a:r>
              <a:rPr lang="en-US" sz="2199" dirty="0" err="1">
                <a:solidFill>
                  <a:srgbClr val="000000"/>
                </a:solidFill>
                <a:latin typeface="Lato"/>
                <a:ea typeface="Lato"/>
                <a:cs typeface="Lato"/>
                <a:sym typeface="Lato"/>
              </a:rPr>
              <a:t>lxml</a:t>
            </a:r>
            <a:r>
              <a:rPr lang="en-US" sz="2199" dirty="0">
                <a:solidFill>
                  <a:srgbClr val="000000"/>
                </a:solidFill>
                <a:latin typeface="Lato"/>
                <a:ea typeface="Lato"/>
                <a:cs typeface="Lato"/>
                <a:sym typeface="Lato"/>
              </a:rPr>
              <a:t>. Selenium WebDriver </a:t>
            </a:r>
            <a:r>
              <a:rPr lang="en-US" sz="2199" dirty="0" err="1">
                <a:solidFill>
                  <a:srgbClr val="000000"/>
                </a:solidFill>
                <a:latin typeface="Lato"/>
                <a:ea typeface="Lato"/>
                <a:cs typeface="Lato"/>
                <a:sym typeface="Lato"/>
              </a:rPr>
              <a:t>dipilih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mengotomatisasi</a:t>
            </a:r>
            <a:r>
              <a:rPr lang="en-US" sz="2199" dirty="0">
                <a:solidFill>
                  <a:srgbClr val="000000"/>
                </a:solidFill>
                <a:latin typeface="Lato"/>
                <a:ea typeface="Lato"/>
                <a:cs typeface="Lato"/>
                <a:sym typeface="Lato"/>
              </a:rPr>
              <a:t> proses </a:t>
            </a:r>
            <a:r>
              <a:rPr lang="en-US" sz="2199" dirty="0" err="1">
                <a:solidFill>
                  <a:srgbClr val="000000"/>
                </a:solidFill>
                <a:latin typeface="Lato"/>
                <a:ea typeface="Lato"/>
                <a:cs typeface="Lato"/>
                <a:sym typeface="Lato"/>
              </a:rPr>
              <a:t>pengambilan</a:t>
            </a:r>
            <a:r>
              <a:rPr lang="en-US" sz="2199" dirty="0">
                <a:solidFill>
                  <a:srgbClr val="000000"/>
                </a:solidFill>
                <a:latin typeface="Lato"/>
                <a:ea typeface="Lato"/>
                <a:cs typeface="Lato"/>
                <a:sym typeface="Lato"/>
              </a:rPr>
              <a:t> data </a:t>
            </a:r>
            <a:r>
              <a:rPr lang="en-US" sz="2199" dirty="0" err="1">
                <a:solidFill>
                  <a:srgbClr val="000000"/>
                </a:solidFill>
                <a:latin typeface="Lato"/>
                <a:ea typeface="Lato"/>
                <a:cs typeface="Lato"/>
                <a:sym typeface="Lato"/>
              </a:rPr>
              <a:t>secara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dinamis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situs web, </a:t>
            </a:r>
            <a:r>
              <a:rPr lang="en-US" sz="2199" dirty="0" err="1">
                <a:solidFill>
                  <a:srgbClr val="000000"/>
                </a:solidFill>
                <a:latin typeface="Lato"/>
                <a:ea typeface="Lato"/>
                <a:cs typeface="Lato"/>
                <a:sym typeface="Lato"/>
              </a:rPr>
              <a:t>sementara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lxml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memproses</a:t>
            </a:r>
            <a:r>
              <a:rPr lang="en-US" sz="2199" dirty="0">
                <a:solidFill>
                  <a:srgbClr val="000000"/>
                </a:solidFill>
                <a:latin typeface="Lato"/>
                <a:ea typeface="Lato"/>
                <a:cs typeface="Lato"/>
                <a:sym typeface="Lato"/>
              </a:rPr>
              <a:t> dan </a:t>
            </a:r>
            <a:r>
              <a:rPr lang="en-US" sz="2199" dirty="0" err="1">
                <a:solidFill>
                  <a:srgbClr val="000000"/>
                </a:solidFill>
                <a:latin typeface="Lato"/>
                <a:ea typeface="Lato"/>
                <a:cs typeface="Lato"/>
                <a:sym typeface="Lato"/>
              </a:rPr>
              <a:t>mengekstrak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elemen-elemen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halaman</a:t>
            </a:r>
            <a:r>
              <a:rPr lang="en-US" sz="2199" dirty="0">
                <a:solidFill>
                  <a:srgbClr val="000000"/>
                </a:solidFill>
                <a:latin typeface="Lato"/>
                <a:ea typeface="Lato"/>
                <a:cs typeface="Lato"/>
                <a:sym typeface="Lato"/>
              </a:rPr>
              <a:t> web yang </a:t>
            </a:r>
            <a:r>
              <a:rPr lang="en-US" sz="2199" dirty="0" err="1">
                <a:solidFill>
                  <a:srgbClr val="000000"/>
                </a:solidFill>
                <a:latin typeface="Lato"/>
                <a:ea typeface="Lato"/>
                <a:cs typeface="Lato"/>
                <a:sym typeface="Lato"/>
              </a:rPr>
              <a:t>berisi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teks</a:t>
            </a:r>
            <a:r>
              <a:rPr lang="en-US" sz="2199" dirty="0">
                <a:solidFill>
                  <a:srgbClr val="000000"/>
                </a:solidFill>
                <a:latin typeface="Lato"/>
                <a:ea typeface="Lato"/>
                <a:cs typeface="Lato"/>
                <a:sym typeface="Lato"/>
              </a:rPr>
              <a:t> Al-Quran</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5B9AD328-BCAC-953A-A2AB-4B1D360E9D6D}"/>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6696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2882854"/>
            <a:ext cx="16215833" cy="7034139"/>
            <a:chOff x="0" y="0"/>
            <a:chExt cx="4519582" cy="1852613"/>
          </a:xfrm>
        </p:grpSpPr>
        <p:sp>
          <p:nvSpPr>
            <p:cNvPr id="7" name="Freeform 7"/>
            <p:cNvSpPr/>
            <p:nvPr/>
          </p:nvSpPr>
          <p:spPr>
            <a:xfrm>
              <a:off x="0" y="0"/>
              <a:ext cx="4519582" cy="1852613"/>
            </a:xfrm>
            <a:custGeom>
              <a:avLst/>
              <a:gdLst/>
              <a:ahLst/>
              <a:cxnLst/>
              <a:rect l="l" t="t" r="r" b="b"/>
              <a:pathLst>
                <a:path w="4519582" h="1852613">
                  <a:moveTo>
                    <a:pt x="9023" y="0"/>
                  </a:moveTo>
                  <a:lnTo>
                    <a:pt x="4510559" y="0"/>
                  </a:lnTo>
                  <a:cubicBezTo>
                    <a:pt x="4512952" y="0"/>
                    <a:pt x="4515247" y="951"/>
                    <a:pt x="4516939" y="2643"/>
                  </a:cubicBezTo>
                  <a:cubicBezTo>
                    <a:pt x="4518631" y="4335"/>
                    <a:pt x="4519582" y="6630"/>
                    <a:pt x="4519582" y="9023"/>
                  </a:cubicBezTo>
                  <a:lnTo>
                    <a:pt x="4519582" y="1843590"/>
                  </a:lnTo>
                  <a:cubicBezTo>
                    <a:pt x="4519582" y="1845983"/>
                    <a:pt x="4518631" y="1848278"/>
                    <a:pt x="4516939" y="1849970"/>
                  </a:cubicBezTo>
                  <a:cubicBezTo>
                    <a:pt x="4515247" y="1851662"/>
                    <a:pt x="4512952" y="1852613"/>
                    <a:pt x="4510559" y="1852613"/>
                  </a:cubicBezTo>
                  <a:lnTo>
                    <a:pt x="9023" y="1852613"/>
                  </a:lnTo>
                  <a:cubicBezTo>
                    <a:pt x="6630" y="1852613"/>
                    <a:pt x="4335" y="1851662"/>
                    <a:pt x="2643" y="1849970"/>
                  </a:cubicBezTo>
                  <a:cubicBezTo>
                    <a:pt x="951" y="1848278"/>
                    <a:pt x="0" y="1845983"/>
                    <a:pt x="0" y="1843590"/>
                  </a:cubicBezTo>
                  <a:lnTo>
                    <a:pt x="0" y="9023"/>
                  </a:lnTo>
                  <a:cubicBezTo>
                    <a:pt x="0" y="6630"/>
                    <a:pt x="951" y="4335"/>
                    <a:pt x="2643" y="2643"/>
                  </a:cubicBezTo>
                  <a:cubicBezTo>
                    <a:pt x="4335" y="951"/>
                    <a:pt x="6630" y="0"/>
                    <a:pt x="9023" y="0"/>
                  </a:cubicBezTo>
                  <a:close/>
                </a:path>
              </a:pathLst>
            </a:custGeom>
            <a:solidFill>
              <a:srgbClr val="FFD944"/>
            </a:solidFill>
            <a:ln w="38100" cap="sq">
              <a:solidFill>
                <a:srgbClr val="FFD944"/>
              </a:solidFill>
              <a:prstDash val="solid"/>
              <a:miter/>
            </a:ln>
          </p:spPr>
          <p:txBody>
            <a:bodyPr/>
            <a:lstStyle/>
            <a:p>
              <a:endParaRPr lang="en-US" dirty="0"/>
            </a:p>
          </p:txBody>
        </p:sp>
        <p:sp>
          <p:nvSpPr>
            <p:cNvPr id="8" name="TextBox 8"/>
            <p:cNvSpPr txBox="1"/>
            <p:nvPr/>
          </p:nvSpPr>
          <p:spPr>
            <a:xfrm>
              <a:off x="0" y="-38100"/>
              <a:ext cx="4519582" cy="18907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55935" y="1958199"/>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3"/>
            <a:stretch>
              <a:fillRect/>
            </a:stretch>
          </a:blipFill>
        </p:spPr>
      </p:sp>
      <p:sp>
        <p:nvSpPr>
          <p:cNvPr id="10" name="Freeform 10"/>
          <p:cNvSpPr/>
          <p:nvPr/>
        </p:nvSpPr>
        <p:spPr>
          <a:xfrm>
            <a:off x="9204510" y="3423980"/>
            <a:ext cx="7483290" cy="6130402"/>
          </a:xfrm>
          <a:custGeom>
            <a:avLst/>
            <a:gdLst/>
            <a:ahLst/>
            <a:cxnLst/>
            <a:rect l="l" t="t" r="r" b="b"/>
            <a:pathLst>
              <a:path w="8278868" h="5834320">
                <a:moveTo>
                  <a:pt x="0" y="0"/>
                </a:moveTo>
                <a:lnTo>
                  <a:pt x="8278868" y="0"/>
                </a:lnTo>
                <a:lnTo>
                  <a:pt x="8278868" y="5834320"/>
                </a:lnTo>
                <a:lnTo>
                  <a:pt x="0" y="5834320"/>
                </a:lnTo>
                <a:lnTo>
                  <a:pt x="0" y="0"/>
                </a:lnTo>
                <a:close/>
              </a:path>
            </a:pathLst>
          </a:custGeom>
          <a:blipFill>
            <a:blip r:embed="rId4"/>
            <a:stretch>
              <a:fillRect/>
            </a:stretch>
          </a:blipFill>
        </p:spPr>
      </p:sp>
      <p:sp>
        <p:nvSpPr>
          <p:cNvPr id="11" name="TextBox 11"/>
          <p:cNvSpPr txBox="1"/>
          <p:nvPr/>
        </p:nvSpPr>
        <p:spPr>
          <a:xfrm>
            <a:off x="1100231" y="194232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DATA HADIST</a:t>
            </a:r>
          </a:p>
        </p:txBody>
      </p:sp>
      <p:sp>
        <p:nvSpPr>
          <p:cNvPr id="12" name="TextBox 12"/>
          <p:cNvSpPr txBox="1"/>
          <p:nvPr/>
        </p:nvSpPr>
        <p:spPr>
          <a:xfrm>
            <a:off x="1028700" y="3728310"/>
            <a:ext cx="7718220" cy="4829941"/>
          </a:xfrm>
          <a:prstGeom prst="rect">
            <a:avLst/>
          </a:prstGeom>
        </p:spPr>
        <p:txBody>
          <a:bodyPr lIns="0" tIns="0" rIns="0" bIns="0" rtlCol="0" anchor="t">
            <a:spAutoFit/>
          </a:bodyPr>
          <a:lstStyle/>
          <a:p>
            <a:pPr algn="l">
              <a:lnSpc>
                <a:spcPts val="3474"/>
              </a:lnSpc>
              <a:spcBef>
                <a:spcPct val="0"/>
              </a:spcBef>
            </a:pPr>
            <a:r>
              <a:rPr lang="en-US" sz="2481">
                <a:solidFill>
                  <a:srgbClr val="000000"/>
                </a:solidFill>
                <a:latin typeface="Lato"/>
                <a:ea typeface="Lato"/>
                <a:cs typeface="Lato"/>
                <a:sym typeface="Lato"/>
              </a:rPr>
              <a:t>Data Hadist yang digunakan dalam studi ini diambil dari ilmuislam.id, sebuah situs yang menyediakan berbagai riwayat hadist yang dapat diakses secara terbuka. Total 9 riwayat Hadist yang digunakan dalam project ini meliputi Abu Daud, Ahmad, Buhari, Darimi, Ibnu Majah, Malik,  Muslim, Tirmidzi, dan Nasai. Data Hadist diambil dengan menggunakan teknik </a:t>
            </a:r>
            <a:r>
              <a:rPr lang="en-US" sz="2481" i="1">
                <a:solidFill>
                  <a:srgbClr val="000000"/>
                </a:solidFill>
                <a:latin typeface="Lato Italics"/>
                <a:ea typeface="Lato Italics"/>
                <a:cs typeface="Lato Italics"/>
                <a:sym typeface="Lato Italics"/>
              </a:rPr>
              <a:t>scraping </a:t>
            </a:r>
            <a:r>
              <a:rPr lang="en-US" sz="2481">
                <a:solidFill>
                  <a:srgbClr val="000000"/>
                </a:solidFill>
                <a:latin typeface="Lato"/>
                <a:ea typeface="Lato"/>
                <a:cs typeface="Lato"/>
                <a:sym typeface="Lato"/>
              </a:rPr>
              <a:t>yang sama seperti yang digunakan untuk Al-Quran, yaitu dengan Selenium WebDriver dan lxml. Teknik ini memastikan bahwa teks Hadist yang diambil dari situs web dapat diproses dengan cepat dan tepat.</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C1CA422B-800C-6B03-60E0-9240187302E3}"/>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2202</Words>
  <Application>Microsoft Office PowerPoint</Application>
  <PresentationFormat>Kustom</PresentationFormat>
  <Paragraphs>180</Paragraphs>
  <Slides>35</Slides>
  <Notes>0</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35</vt:i4>
      </vt:variant>
    </vt:vector>
  </HeadingPairs>
  <TitlesOfParts>
    <vt:vector size="43" baseType="lpstr">
      <vt:lpstr>Poppins Bold</vt:lpstr>
      <vt:lpstr>Lato</vt:lpstr>
      <vt:lpstr>Poppins</vt:lpstr>
      <vt:lpstr>Arial</vt:lpstr>
      <vt:lpstr>Calibri</vt:lpstr>
      <vt:lpstr>Lato Bold</vt:lpstr>
      <vt:lpstr>Lato Italics</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Tugas Besar Deep Learning</dc:title>
  <cp:lastModifiedBy>ASUS TUF</cp:lastModifiedBy>
  <cp:revision>7</cp:revision>
  <dcterms:created xsi:type="dcterms:W3CDTF">2006-08-16T00:00:00Z</dcterms:created>
  <dcterms:modified xsi:type="dcterms:W3CDTF">2024-11-30T11:54:22Z</dcterms:modified>
  <dc:identifier>DAGXfA55QD4</dc:identifier>
</cp:coreProperties>
</file>